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46" r:id="rId2"/>
    <p:sldId id="490" r:id="rId3"/>
    <p:sldId id="491" r:id="rId4"/>
    <p:sldId id="489" r:id="rId5"/>
    <p:sldId id="295" r:id="rId6"/>
    <p:sldId id="495" r:id="rId7"/>
    <p:sldId id="484" r:id="rId8"/>
    <p:sldId id="485" r:id="rId9"/>
    <p:sldId id="486" r:id="rId10"/>
    <p:sldId id="487" r:id="rId11"/>
    <p:sldId id="471" r:id="rId12"/>
    <p:sldId id="470" r:id="rId13"/>
    <p:sldId id="442" r:id="rId14"/>
    <p:sldId id="496" r:id="rId15"/>
    <p:sldId id="497" r:id="rId16"/>
    <p:sldId id="498" r:id="rId17"/>
    <p:sldId id="399" r:id="rId18"/>
    <p:sldId id="398" r:id="rId19"/>
    <p:sldId id="450" r:id="rId20"/>
    <p:sldId id="448" r:id="rId21"/>
    <p:sldId id="492" r:id="rId22"/>
    <p:sldId id="500" r:id="rId23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7C8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78343" autoAdjust="0"/>
  </p:normalViewPr>
  <p:slideViewPr>
    <p:cSldViewPr>
      <p:cViewPr>
        <p:scale>
          <a:sx n="80" d="100"/>
          <a:sy n="80" d="100"/>
        </p:scale>
        <p:origin x="-195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A40CAD54-D5EC-4830-99B5-A0D9D403CC8E}" type="datetimeFigureOut">
              <a:rPr lang="en-US" smtClean="0"/>
              <a:t>3/30/2015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D27D871C-7AFE-4F31-8746-70E40C421D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4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D871C-7AFE-4F31-8746-70E40C421D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1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3D46A-CE65-42AE-939F-3575CF3ACA84}" type="slidenum">
              <a:rPr lang="en-US"/>
              <a:pPr/>
              <a:t>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827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1pPr>
            <a:lvl2pPr marL="742871" indent="-285720" defTabSz="923827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2pPr>
            <a:lvl3pPr marL="1142879" indent="-228576" defTabSz="923827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3pPr>
            <a:lvl4pPr marL="1600030" indent="-228576" defTabSz="923827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4pPr>
            <a:lvl5pPr marL="2057182" indent="-228576" defTabSz="923827"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5pPr>
            <a:lvl6pPr marL="2514333" indent="-228576" algn="ctr" defTabSz="9238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6pPr>
            <a:lvl7pPr marL="2971485" indent="-228576" algn="ctr" defTabSz="9238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7pPr>
            <a:lvl8pPr marL="3428636" indent="-228576" algn="ctr" defTabSz="9238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8pPr>
            <a:lvl9pPr marL="3885788" indent="-228576" algn="ctr" defTabSz="92382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ITC Avant Garde Gothic Demi" pitchFamily="34" charset="0"/>
              </a:defRPr>
            </a:lvl9pPr>
          </a:lstStyle>
          <a:p>
            <a:fld id="{B5F70C3A-A9B7-4213-A964-B80B0ED6F156}" type="slidenum">
              <a:rPr lang="en-US" altLang="en-US" sz="1200">
                <a:latin typeface="Times New Roman" pitchFamily="18" charset="0"/>
              </a:rPr>
              <a:pPr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222">
              <a:defRPr/>
            </a:pPr>
            <a:r>
              <a:rPr lang="en-US" dirty="0" smtClean="0"/>
              <a:t>A. O. Smith,</a:t>
            </a:r>
            <a:r>
              <a:rPr lang="en-US" baseline="0" dirty="0" smtClean="0"/>
              <a:t> State and American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AD53-D357-4078-844C-2120229223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1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 O.</a:t>
            </a:r>
            <a:r>
              <a:rPr lang="en-US" baseline="0" dirty="0" smtClean="0"/>
              <a:t> Smith and State</a:t>
            </a:r>
          </a:p>
          <a:p>
            <a:r>
              <a:rPr lang="en-US" dirty="0" smtClean="0"/>
              <a:t>iOS and Android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FAD53-D357-4078-844C-2120229223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6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os swoo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os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73088"/>
            <a:ext cx="4716463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115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001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BFB5-39BB-472F-9958-6F1C9A5B1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C7818-6C1A-40A6-B51D-E24FDE093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2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DFA7-0AAD-453B-9BCC-7964F7B5E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22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4DAF-09DA-43FC-B841-A10F3F6415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5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1448-E4AA-4278-A716-47549AEA31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9E2BD-C541-44E6-861C-3D47CEBF2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3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5799D-4209-4E5F-88BB-E67140737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9EF93-F9A4-4EE7-B249-F0A02398BB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4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C434-68D2-42BF-BC51-AD93EDAB09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4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55696-F1C3-4A3D-9D32-92FB0119F3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7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C7A8F-DD0F-49E2-9B47-3E1CF3F1B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AO Smith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B1A21-F0D5-43A9-AFFC-86E5AF6136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Test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>
                <a:latin typeface="Frutiger Linotype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Confidential - AO Smith 2012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 fontAlgn="base">
              <a:spcAft>
                <a:spcPct val="0"/>
              </a:spcAft>
              <a:defRPr/>
            </a:pPr>
            <a:fld id="{A3A2AB17-EA99-416B-AA78-021F9AB4B28F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7" descr="aos swoo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aos logo 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311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Frutiger LT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53F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NAECA III Product Launch</a:t>
            </a:r>
          </a:p>
        </p:txBody>
      </p:sp>
    </p:spTree>
    <p:extLst>
      <p:ext uri="{BB962C8B-B14F-4D97-AF65-F5344CB8AC3E}">
        <p14:creationId xmlns:p14="http://schemas.microsoft.com/office/powerpoint/2010/main" val="34270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6/6 &amp; 10/6 Ultra Low NOx Gas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C434-68D2-42BF-BC51-AD93EDAB09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257800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Denotes model with additional external 3” fiberglass insulation blanket.</a:t>
            </a:r>
          </a:p>
          <a:p>
            <a:r>
              <a:rPr lang="en-US" dirty="0" smtClean="0"/>
              <a:t>Dimensions shown do not include the blanket.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64342"/>
              </p:ext>
            </p:extLst>
          </p:nvPr>
        </p:nvGraphicFramePr>
        <p:xfrm>
          <a:off x="685800" y="1543050"/>
          <a:ext cx="7645400" cy="2962275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895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7/8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 1/8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7/8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 gal short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7/8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7/8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50G-50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50G-50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Replacement Options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C434-68D2-42BF-BC51-AD93EDAB09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186934"/>
            <a:ext cx="2028444" cy="3624892"/>
            <a:chOff x="228600" y="1186934"/>
            <a:chExt cx="2028444" cy="3624892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186934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40G 1”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1614" y="2362199"/>
              <a:ext cx="530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62”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18”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62200" y="1527295"/>
            <a:ext cx="2028444" cy="3624892"/>
            <a:chOff x="228600" y="1186934"/>
            <a:chExt cx="2028444" cy="3624892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1186934"/>
              <a:ext cx="1484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40 G 2”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1614" y="2362199"/>
              <a:ext cx="5309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62”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20”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1143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0" y="1785308"/>
            <a:ext cx="2028444" cy="3624892"/>
            <a:chOff x="228600" y="1186934"/>
            <a:chExt cx="2028444" cy="3624892"/>
          </a:xfrm>
        </p:grpSpPr>
        <p:sp>
          <p:nvSpPr>
            <p:cNvPr id="24" name="TextBox 23"/>
            <p:cNvSpPr txBox="1"/>
            <p:nvPr/>
          </p:nvSpPr>
          <p:spPr>
            <a:xfrm>
              <a:off x="304800" y="1186934"/>
              <a:ext cx="1819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40 1” + </a:t>
              </a:r>
              <a:r>
                <a:rPr lang="en-US" dirty="0" err="1" smtClean="0"/>
                <a:t>Blk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21614" y="2362199"/>
              <a:ext cx="530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62”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3973" y="3999195"/>
              <a:ext cx="607859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18”*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15500" y="140101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2a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72734" y="5243900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</a:t>
            </a:r>
            <a:r>
              <a:rPr lang="en-US" sz="1600" b="1" dirty="0" smtClean="0"/>
              <a:t>” Foam insulation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44821" y="5482556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1” Foam insulation</a:t>
            </a:r>
          </a:p>
          <a:p>
            <a:r>
              <a:rPr lang="en-US" sz="1600" b="1" dirty="0" smtClean="0"/>
              <a:t>+ *External Blanket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0137" y="4800600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1” Foam insulation</a:t>
            </a:r>
            <a:endParaRPr lang="en-US" sz="1600" b="1" dirty="0"/>
          </a:p>
        </p:txBody>
      </p:sp>
      <p:pic>
        <p:nvPicPr>
          <p:cNvPr id="25604" name="Picture 4" descr="http://www.hotwater.com/lit/media/res-gas/phoenix_g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7734" r="21120" b="2434"/>
          <a:stretch/>
        </p:blipFill>
        <p:spPr bwMode="auto">
          <a:xfrm>
            <a:off x="785563" y="1527295"/>
            <a:ext cx="792480" cy="2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hotwater.com/lit/media/res-gas/phoenix_ga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7734" r="21120" b="2434"/>
          <a:stretch/>
        </p:blipFill>
        <p:spPr bwMode="auto">
          <a:xfrm>
            <a:off x="2820973" y="1847831"/>
            <a:ext cx="874776" cy="2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hotwater.com/lit/media/res-gas/phoenix_g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7734" r="21120" b="2434"/>
          <a:stretch/>
        </p:blipFill>
        <p:spPr bwMode="auto">
          <a:xfrm>
            <a:off x="5115500" y="2154640"/>
            <a:ext cx="792480" cy="2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1" grpId="0"/>
      <p:bldP spid="37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Replacement Options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C434-68D2-42BF-BC51-AD93EDAB09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8600" y="1186934"/>
            <a:ext cx="2028444" cy="3624892"/>
            <a:chOff x="228600" y="1186934"/>
            <a:chExt cx="2028444" cy="3624892"/>
          </a:xfrm>
        </p:grpSpPr>
        <p:sp>
          <p:nvSpPr>
            <p:cNvPr id="5" name="TextBox 4"/>
            <p:cNvSpPr txBox="1"/>
            <p:nvPr/>
          </p:nvSpPr>
          <p:spPr>
            <a:xfrm>
              <a:off x="304800" y="1186934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Original 40G 1”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21614" y="2362199"/>
              <a:ext cx="530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62”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18”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62200" y="1527295"/>
            <a:ext cx="2028444" cy="3624892"/>
            <a:chOff x="228600" y="1186934"/>
            <a:chExt cx="2028444" cy="3624892"/>
          </a:xfrm>
        </p:grpSpPr>
        <p:sp>
          <p:nvSpPr>
            <p:cNvPr id="17" name="TextBox 16"/>
            <p:cNvSpPr txBox="1"/>
            <p:nvPr/>
          </p:nvSpPr>
          <p:spPr>
            <a:xfrm>
              <a:off x="304800" y="1186934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New </a:t>
              </a:r>
              <a:r>
                <a:rPr lang="en-US" dirty="0"/>
                <a:t>40 G 2”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1614" y="2362199"/>
              <a:ext cx="5309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62”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rgbClr val="FF99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20”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8000" y="11430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0" y="1785308"/>
            <a:ext cx="2028444" cy="3624892"/>
            <a:chOff x="228600" y="1186934"/>
            <a:chExt cx="2028444" cy="3624892"/>
          </a:xfrm>
        </p:grpSpPr>
        <p:sp>
          <p:nvSpPr>
            <p:cNvPr id="24" name="TextBox 23"/>
            <p:cNvSpPr txBox="1"/>
            <p:nvPr/>
          </p:nvSpPr>
          <p:spPr>
            <a:xfrm>
              <a:off x="701616" y="1230868"/>
              <a:ext cx="1082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Tankless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115500" y="140101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2b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05600" y="2013908"/>
            <a:ext cx="2028444" cy="3624892"/>
            <a:chOff x="228600" y="1186934"/>
            <a:chExt cx="2028444" cy="3624892"/>
          </a:xfrm>
        </p:grpSpPr>
        <p:sp>
          <p:nvSpPr>
            <p:cNvPr id="31" name="TextBox 30"/>
            <p:cNvSpPr txBox="1"/>
            <p:nvPr/>
          </p:nvSpPr>
          <p:spPr>
            <a:xfrm>
              <a:off x="629203" y="1186934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 </a:t>
              </a:r>
              <a:r>
                <a:rPr lang="en-US" dirty="0" smtClean="0"/>
                <a:t>30 </a:t>
              </a:r>
              <a:r>
                <a:rPr lang="en-US" dirty="0"/>
                <a:t>G 2”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21614" y="2362199"/>
              <a:ext cx="5309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62”</a:t>
              </a:r>
            </a:p>
            <a:p>
              <a:pPr algn="ctr"/>
              <a:r>
                <a:rPr lang="en-US" dirty="0" smtClean="0"/>
                <a:t>Tall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2413" y="3999195"/>
              <a:ext cx="530979" cy="646331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18”</a:t>
              </a:r>
            </a:p>
            <a:p>
              <a:pPr algn="ctr"/>
              <a:r>
                <a:rPr lang="en-US" dirty="0" smtClean="0"/>
                <a:t>Dia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28600" y="1186934"/>
              <a:ext cx="2028444" cy="362489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 LT 55 Roman" pitchFamily="34" charset="0"/>
                <a:cs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239000" y="1629613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72734" y="5243900"/>
            <a:ext cx="2032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</a:t>
            </a:r>
            <a:r>
              <a:rPr lang="en-US" sz="1600" b="1" dirty="0" smtClean="0"/>
              <a:t>” Foam insulation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757490" y="5482556"/>
            <a:ext cx="171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Tankless heater</a:t>
            </a:r>
          </a:p>
          <a:p>
            <a:pPr algn="ctr"/>
            <a:r>
              <a:rPr lang="en-US" sz="1600" b="1" dirty="0" smtClean="0"/>
              <a:t>Retrofit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61470" y="5634956"/>
            <a:ext cx="1629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30 Gallon Tank</a:t>
            </a:r>
          </a:p>
          <a:p>
            <a:pPr algn="ctr"/>
            <a:r>
              <a:rPr lang="en-US" sz="1600" b="1" dirty="0" smtClean="0"/>
              <a:t>+ Mixing Valve</a:t>
            </a:r>
          </a:p>
          <a:p>
            <a:pPr algn="ctr"/>
            <a:r>
              <a:rPr lang="en-US" sz="1600" b="1" dirty="0" smtClean="0"/>
              <a:t>option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0137" y="4800600"/>
            <a:ext cx="2090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1” Foam insulation</a:t>
            </a:r>
            <a:endParaRPr lang="en-US" sz="1600" b="1" dirty="0"/>
          </a:p>
        </p:txBody>
      </p:sp>
      <p:pic>
        <p:nvPicPr>
          <p:cNvPr id="25604" name="Picture 4" descr="http://www.hotwater.com/lit/media/res-gas/phoenix_g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7734" r="21120" b="2434"/>
          <a:stretch/>
        </p:blipFill>
        <p:spPr bwMode="auto">
          <a:xfrm>
            <a:off x="785563" y="1527295"/>
            <a:ext cx="792480" cy="2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ttp://www.hotwater.com/lit/media/res-gas/phoenix_ga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7734" r="21120" b="2434"/>
          <a:stretch/>
        </p:blipFill>
        <p:spPr bwMode="auto">
          <a:xfrm>
            <a:off x="2820973" y="1847831"/>
            <a:ext cx="874776" cy="2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hotwater.com/lit/media/res-gas/phoenix_g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7" t="7734" r="21120" b="2434"/>
          <a:stretch/>
        </p:blipFill>
        <p:spPr bwMode="auto">
          <a:xfrm>
            <a:off x="7180100" y="2362199"/>
            <a:ext cx="792480" cy="24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http://www.hotwater.com/lit/media/res-gas/tankless-indoor140-conden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1" y="2383240"/>
            <a:ext cx="1470562" cy="23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438"/>
            <a:ext cx="9144000" cy="563562"/>
          </a:xfrm>
        </p:spPr>
        <p:txBody>
          <a:bodyPr/>
          <a:lstStyle/>
          <a:p>
            <a:r>
              <a:rPr lang="en-US" sz="2800" dirty="0" smtClean="0"/>
              <a:t>Mixing Valve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38862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Mixing Valve Application</a:t>
            </a:r>
          </a:p>
          <a:p>
            <a:r>
              <a:rPr lang="en-US" sz="2000" dirty="0" smtClean="0"/>
              <a:t>Add on to heater installation</a:t>
            </a:r>
          </a:p>
          <a:p>
            <a:pPr lvl="1"/>
            <a:r>
              <a:rPr lang="en-US" sz="1600" dirty="0" smtClean="0"/>
              <a:t>Doesn’t Improve EF, but can increase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hour performance</a:t>
            </a:r>
          </a:p>
          <a:p>
            <a:pPr lvl="1"/>
            <a:r>
              <a:rPr lang="en-US" sz="1600" dirty="0" smtClean="0"/>
              <a:t>Cons </a:t>
            </a:r>
          </a:p>
          <a:p>
            <a:pPr lvl="2"/>
            <a:r>
              <a:rPr lang="en-US" sz="1600" dirty="0" smtClean="0"/>
              <a:t>added installation cost &amp; complexity</a:t>
            </a:r>
          </a:p>
          <a:p>
            <a:pPr lvl="1"/>
            <a:r>
              <a:rPr lang="en-US" sz="1600" dirty="0" smtClean="0"/>
              <a:t>Pros</a:t>
            </a:r>
          </a:p>
          <a:p>
            <a:pPr lvl="2"/>
            <a:r>
              <a:rPr lang="en-US" sz="1600" dirty="0" smtClean="0"/>
              <a:t>More hot water from a smaller tank</a:t>
            </a:r>
          </a:p>
          <a:p>
            <a:pPr lvl="2"/>
            <a:r>
              <a:rPr lang="en-US" sz="1600" dirty="0" smtClean="0"/>
              <a:t>Avoid modifying the space</a:t>
            </a:r>
          </a:p>
          <a:p>
            <a:pPr>
              <a:buFontTx/>
              <a:buNone/>
            </a:pPr>
            <a:endParaRPr lang="en-US" sz="2000" dirty="0" smtClean="0"/>
          </a:p>
        </p:txBody>
      </p:sp>
      <p:pic>
        <p:nvPicPr>
          <p:cNvPr id="26628" name="Picture 5" descr="C:\Documents and Settings\gkraus\Desktop\IMG_3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770063"/>
            <a:ext cx="426878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fld id="{3781870B-2BEE-449F-B06F-D31EE8CAFF1B}" type="slidenum">
              <a:rPr lang="en-US" altLang="zh-CN" sz="1000">
                <a:solidFill>
                  <a:srgbClr val="000000"/>
                </a:solidFill>
                <a:ea typeface="SimSun" pitchFamily="2" charset="-122"/>
                <a:cs typeface="Arial" charset="0"/>
                <a:sym typeface="Wingdings" pitchFamily="2" charset="2"/>
              </a:rPr>
              <a:pPr algn="r" eaLnBrk="0" fontAlgn="base" hangingPunct="0">
                <a:spcBef>
                  <a:spcPct val="20000"/>
                </a:spcBef>
                <a:spcAft>
                  <a:spcPct val="0"/>
                </a:spcAft>
              </a:pPr>
              <a:t>13</a:t>
            </a:fld>
            <a:endParaRPr lang="en-US" altLang="zh-CN" sz="1000" dirty="0">
              <a:solidFill>
                <a:srgbClr val="000000"/>
              </a:solidFill>
              <a:ea typeface="SimSun" pitchFamily="2" charset="-122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67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24830" y="-12700"/>
            <a:ext cx="9200580" cy="6858000"/>
            <a:chOff x="-24830" y="-12700"/>
            <a:chExt cx="9200580" cy="6858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-24830" y="-12700"/>
              <a:ext cx="9200580" cy="6858000"/>
            </a:xfrm>
            <a:prstGeom prst="rect">
              <a:avLst/>
            </a:prstGeom>
            <a:solidFill>
              <a:schemeClr val="tx1">
                <a:alpha val="6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endParaRPr lang="en-US" sz="1800" smtClean="0">
                <a:solidFill>
                  <a:srgbClr val="000000"/>
                </a:solidFill>
                <a:latin typeface="Frutiger LT 55 Roman" pitchFamily="34" charset="0"/>
              </a:endParaRP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738" y="1266825"/>
              <a:ext cx="5724525" cy="432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097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5000" y="1034393"/>
            <a:ext cx="2961146" cy="5795032"/>
            <a:chOff x="609600" y="505677"/>
            <a:chExt cx="2961146" cy="5795032"/>
          </a:xfrm>
        </p:grpSpPr>
        <p:pic>
          <p:nvPicPr>
            <p:cNvPr id="14" name="Picture 3" descr="C:\Users\msouthards\OneDrive\web\NAECA III\X-Ref Designs\App wip results\Screenshot_2015-03-19-13-37-1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29" y="1047750"/>
              <a:ext cx="2708888" cy="4815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05677"/>
              <a:ext cx="2961146" cy="5795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638800" y="1017590"/>
            <a:ext cx="2961146" cy="5795032"/>
            <a:chOff x="5638800" y="1000874"/>
            <a:chExt cx="2961146" cy="579503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765" y="1546882"/>
              <a:ext cx="2714265" cy="4825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000874"/>
              <a:ext cx="2961146" cy="5795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en-US" dirty="0" smtClean="0"/>
              <a:t>Cross-reference app for iOS and Android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1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NAECA III Mobile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752600"/>
            <a:ext cx="4514850" cy="3219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u="sng" dirty="0" smtClean="0"/>
              <a:t>Mobile Home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 Atmospheric Vent &amp; Direct Vent (through the floor intake)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These models will move to a 400 series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No change to the physical size for State &amp; Smith, only performance increase to meet NAECA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utiger LT 55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55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9pPr>
          </a:lstStyle>
          <a:p>
            <a:pPr eaLnBrk="1" hangingPunct="1"/>
            <a:fld id="{47EA9D24-8B16-4F45-88D8-D5DC754D4F86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6149" name="Picture 2" descr="http://www.hotwater.com/lit/media/res-gas/AOS-Energy-Saver-Man-Housing-Res-G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52" y="1285741"/>
            <a:ext cx="1824547" cy="366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www.hotwater.com/lit/media/res-gas/aos-energy-saver-man-housing-res-gas-fm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96394"/>
            <a:ext cx="1828800" cy="36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3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NAECA III Direct 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5438775" cy="3476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u="sng" dirty="0" smtClean="0"/>
              <a:t>Direct Vent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The DV-75 </a:t>
            </a:r>
            <a:r>
              <a:rPr lang="en-US" sz="2000" dirty="0"/>
              <a:t>g</a:t>
            </a:r>
            <a:r>
              <a:rPr lang="en-US" sz="2000" dirty="0" smtClean="0"/>
              <a:t>allon </a:t>
            </a:r>
            <a:r>
              <a:rPr lang="en-US" sz="2000" dirty="0"/>
              <a:t>d</a:t>
            </a:r>
            <a:r>
              <a:rPr lang="en-US" sz="2000" dirty="0" smtClean="0"/>
              <a:t>irect vent model is discontinued for NAECA III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/>
              <a:t>T</a:t>
            </a:r>
            <a:r>
              <a:rPr lang="en-US" sz="1800" dirty="0" smtClean="0"/>
              <a:t>he current DV offering is a 290/291 series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dirty="0" smtClean="0"/>
              <a:t>The DV family becomes: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dirty="0" smtClean="0"/>
              <a:t>A </a:t>
            </a:r>
            <a:r>
              <a:rPr lang="en-US" sz="1800" dirty="0" smtClean="0"/>
              <a:t>40 &amp; 50 gallon standard input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1800" dirty="0" smtClean="0"/>
              <a:t>A 50-gallon high input </a:t>
            </a:r>
          </a:p>
          <a:p>
            <a:pPr lvl="3">
              <a:buFont typeface="Arial" pitchFamily="34" charset="0"/>
              <a:buChar char="•"/>
              <a:defRPr/>
            </a:pPr>
            <a:r>
              <a:rPr lang="en-US" sz="1600" dirty="0" smtClean="0"/>
              <a:t>No change to the physical size, only performance increase to meet NAECA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000" dirty="0"/>
              <a:t>All move to a 300/301 series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utiger LT 55 Roma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utiger LT 55 Roma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utiger LT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55 Roman" charset="0"/>
              </a:defRPr>
            </a:lvl9pPr>
          </a:lstStyle>
          <a:p>
            <a:pPr eaLnBrk="1" hangingPunct="1"/>
            <a:fld id="{E5E63541-B195-46DC-93A9-1DC0263E8D73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5125" name="Picture 2" descr="http://www.hotwater.com/lit/media/res-gas/GDV40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027238"/>
            <a:ext cx="326390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83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55 Gallon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6858000" cy="441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Discontinued Products in 2015: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en-US" sz="2400" dirty="0"/>
              <a:t>Atmospheric vent Gas </a:t>
            </a:r>
            <a:r>
              <a:rPr lang="en-US" sz="2400" dirty="0" smtClean="0"/>
              <a:t>65 Gallon - 65,000 Btu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- </a:t>
            </a:r>
            <a:r>
              <a:rPr lang="en-US" sz="2400" dirty="0"/>
              <a:t>Direct Vent 75 </a:t>
            </a:r>
            <a:r>
              <a:rPr lang="en-US" sz="2400" dirty="0" smtClean="0"/>
              <a:t>Gallon - 55,000 Btu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Products We Keep in 2015:</a:t>
            </a:r>
            <a:endParaRPr lang="en-US" b="1" u="sng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The 75 &amp; 100 gallon atmospheric vent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The 75 gallon Power Vent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The 75 gallon Power Direct Vent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All 90% efficient models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82366-C64F-4AC7-81C1-0AC7AD5687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NAECA </a:t>
            </a:r>
            <a:r>
              <a:rPr lang="en-US" sz="2800" dirty="0" smtClean="0"/>
              <a:t>III</a:t>
            </a:r>
            <a:endParaRPr lang="en-US" sz="28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6705600" cy="4449763"/>
          </a:xfrm>
        </p:spPr>
        <p:txBody>
          <a:bodyPr/>
          <a:lstStyle/>
          <a:p>
            <a:r>
              <a:rPr lang="en-US" altLang="en-US" sz="2400" dirty="0"/>
              <a:t>National Appliance Energy Conservation </a:t>
            </a:r>
            <a:r>
              <a:rPr lang="en-US" altLang="en-US" sz="2400" dirty="0" smtClean="0"/>
              <a:t>Act</a:t>
            </a:r>
            <a:endParaRPr lang="en-US" altLang="en-US" sz="2400" dirty="0"/>
          </a:p>
          <a:p>
            <a:pPr lvl="1"/>
            <a:r>
              <a:rPr lang="en-US" altLang="en-US" sz="2000" dirty="0"/>
              <a:t>Set minimum efficiency </a:t>
            </a:r>
            <a:r>
              <a:rPr lang="en-US" altLang="en-US" sz="2000" dirty="0" smtClean="0"/>
              <a:t>levels for water heaters</a:t>
            </a:r>
            <a:endParaRPr lang="en-US" altLang="en-US" sz="2000" dirty="0"/>
          </a:p>
          <a:p>
            <a:pPr lvl="2"/>
            <a:r>
              <a:rPr lang="en-US" altLang="en-US" sz="2000" dirty="0"/>
              <a:t>All Water heater </a:t>
            </a:r>
            <a:r>
              <a:rPr lang="en-US" altLang="en-US" sz="2000" dirty="0" smtClean="0"/>
              <a:t>manufactures</a:t>
            </a:r>
          </a:p>
          <a:p>
            <a:pPr marL="914400" lvl="2" indent="0">
              <a:buNone/>
            </a:pPr>
            <a:endParaRPr lang="en-US" altLang="en-US" sz="2000" dirty="0" smtClean="0"/>
          </a:p>
          <a:p>
            <a:pPr lvl="2"/>
            <a:r>
              <a:rPr lang="en-US" dirty="0" smtClean="0"/>
              <a:t>Effective </a:t>
            </a:r>
            <a:r>
              <a:rPr lang="en-US" dirty="0"/>
              <a:t>date April 16, </a:t>
            </a:r>
            <a:r>
              <a:rPr lang="en-US" dirty="0" smtClean="0"/>
              <a:t>2015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/>
              <a:t>We can’t manufacture </a:t>
            </a:r>
            <a:r>
              <a:rPr lang="en-US" sz="2000" dirty="0" smtClean="0"/>
              <a:t>non-compliant </a:t>
            </a:r>
            <a:r>
              <a:rPr lang="en-US" sz="2000" dirty="0"/>
              <a:t>product after April 15, </a:t>
            </a:r>
            <a:r>
              <a:rPr lang="en-US" sz="2000" dirty="0" smtClean="0"/>
              <a:t>2015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smtClean="0"/>
              <a:t>Anything </a:t>
            </a:r>
            <a:r>
              <a:rPr lang="en-US" sz="2000" dirty="0"/>
              <a:t>manufactured prior to April 16, 2015 can be sold indefinitely</a:t>
            </a:r>
          </a:p>
          <a:p>
            <a:pPr>
              <a:buFontTx/>
              <a:buNone/>
            </a:pPr>
            <a:endParaRPr lang="en-US" sz="2400" b="1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9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248400" cy="4980797"/>
          </a:xfrm>
        </p:spPr>
        <p:txBody>
          <a:bodyPr/>
          <a:lstStyle/>
          <a:p>
            <a:r>
              <a:rPr lang="en-US" sz="2000" dirty="0" smtClean="0"/>
              <a:t>Minimum inlet gas </a:t>
            </a:r>
            <a:r>
              <a:rPr lang="en-US" sz="2000" dirty="0"/>
              <a:t>p</a:t>
            </a:r>
            <a:r>
              <a:rPr lang="en-US" sz="2000" dirty="0" smtClean="0"/>
              <a:t>ressure reduction</a:t>
            </a:r>
            <a:r>
              <a:rPr lang="en-US" sz="2400" dirty="0" smtClean="0"/>
              <a:t> </a:t>
            </a:r>
          </a:p>
          <a:p>
            <a:pPr lvl="1"/>
            <a:r>
              <a:rPr lang="en-US" sz="1800" dirty="0" smtClean="0"/>
              <a:t>Manifold pressure change from 5”wc to 4”wc</a:t>
            </a:r>
          </a:p>
          <a:p>
            <a:pPr lvl="2"/>
            <a:r>
              <a:rPr lang="en-US" sz="1800" dirty="0" smtClean="0"/>
              <a:t>Except Ultra Low NOx models for California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r>
              <a:rPr lang="en-US" sz="2000" dirty="0" smtClean="0"/>
              <a:t>New natural gas conversion kits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r>
              <a:rPr lang="en-US" sz="2000" dirty="0" smtClean="0"/>
              <a:t>Combination dip tube nipple assembly</a:t>
            </a:r>
          </a:p>
          <a:p>
            <a:pPr lvl="1"/>
            <a:r>
              <a:rPr lang="en-US" sz="1800" dirty="0"/>
              <a:t>Ensures no cold water bypass</a:t>
            </a:r>
          </a:p>
          <a:p>
            <a:pPr lvl="1"/>
            <a:r>
              <a:rPr lang="en-US" sz="1800" dirty="0" smtClean="0"/>
              <a:t>Installed (heat trap) nipples from the factory</a:t>
            </a:r>
          </a:p>
          <a:p>
            <a:pPr lvl="1"/>
            <a:r>
              <a:rPr lang="en-US" sz="1800" dirty="0" smtClean="0"/>
              <a:t>All </a:t>
            </a:r>
            <a:r>
              <a:rPr lang="en-US" sz="1800" dirty="0"/>
              <a:t>models will have a self-cleaning inlet tube 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r>
              <a:rPr lang="en-US" sz="2000" dirty="0" smtClean="0"/>
              <a:t>Ported ball type drain valve</a:t>
            </a:r>
          </a:p>
          <a:p>
            <a:pPr lvl="1">
              <a:defRPr/>
            </a:pPr>
            <a:r>
              <a:rPr lang="en-US" sz="1800" dirty="0"/>
              <a:t>30% more flow for faster draining</a:t>
            </a:r>
          </a:p>
          <a:p>
            <a:pPr lvl="1">
              <a:defRPr/>
            </a:pPr>
            <a:r>
              <a:rPr lang="en-US" sz="1800" dirty="0"/>
              <a:t>True ¼ turn w/stop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553200" y="1295400"/>
            <a:ext cx="2118144" cy="1633353"/>
            <a:chOff x="965445" y="2814690"/>
            <a:chExt cx="2530398" cy="3269642"/>
          </a:xfrm>
        </p:grpSpPr>
        <p:pic>
          <p:nvPicPr>
            <p:cNvPr id="7" name="Picture 2" descr="C:\Users\rperez\Documents\Meetings\Regional Rep Meetings\October 2014\Source Files\Images\2014-11-14 001\IMG_0902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5" r="35659" b="14521"/>
            <a:stretch/>
          </p:blipFill>
          <p:spPr bwMode="auto">
            <a:xfrm>
              <a:off x="1447800" y="2814690"/>
              <a:ext cx="822960" cy="283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65445" y="5715000"/>
              <a:ext cx="1903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Current System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3657600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Nipple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199" y="4731358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Dip Tube</a:t>
              </a:r>
            </a:p>
            <a:p>
              <a:r>
                <a:rPr lang="en-US" dirty="0" smtClean="0"/>
                <a:t>&amp; Gasket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73220" y="3164414"/>
            <a:ext cx="1977420" cy="1769761"/>
            <a:chOff x="3969960" y="3104897"/>
            <a:chExt cx="3954840" cy="3055635"/>
          </a:xfrm>
        </p:grpSpPr>
        <p:pic>
          <p:nvPicPr>
            <p:cNvPr id="12" name="Picture 2" descr="C:\Users\bhewa\AppData\Local\Microsoft\Windows\Temporary Internet Files\Content.Outlook\URINCGWK\IMG_20141106_104300_777.jpg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24425" y="2676272"/>
              <a:ext cx="2571750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69960" y="5791199"/>
              <a:ext cx="255281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New Combo Dip Tube</a:t>
              </a:r>
              <a:endParaRPr lang="en-US" b="1" dirty="0"/>
            </a:p>
          </p:txBody>
        </p:sp>
        <p:pic>
          <p:nvPicPr>
            <p:cNvPr id="14" name="Picture 13" descr="standardized PV platform 002.JPG"/>
            <p:cNvPicPr>
              <a:picLocks noChangeAspect="1"/>
            </p:cNvPicPr>
            <p:nvPr/>
          </p:nvPicPr>
          <p:blipFill rotWithShape="1">
            <a:blip r:embed="rId4" cstate="print"/>
            <a:srcRect l="32745" t="26377" r="26280" b="26791"/>
            <a:stretch/>
          </p:blipFill>
          <p:spPr>
            <a:xfrm>
              <a:off x="4724400" y="4552050"/>
              <a:ext cx="1280160" cy="10972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2" descr="C:\Users\rperez\Documents\Meetings\Regional Rep Meetings\October 2014\Source Files\Images\brassdr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90" y="5248870"/>
            <a:ext cx="1332867" cy="13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47872"/>
            <a:ext cx="1966039" cy="142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35" y="5161628"/>
            <a:ext cx="1777184" cy="161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</a:t>
            </a:r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525963"/>
          </a:xfrm>
        </p:spPr>
        <p:txBody>
          <a:bodyPr/>
          <a:lstStyle/>
          <a:p>
            <a:r>
              <a:rPr lang="en-US" sz="2400" dirty="0" smtClean="0"/>
              <a:t>Carton Labeling</a:t>
            </a:r>
          </a:p>
          <a:p>
            <a:pPr lvl="1"/>
            <a:r>
              <a:rPr lang="en-US" sz="2000" dirty="0"/>
              <a:t>No change to the current white corner </a:t>
            </a:r>
            <a:r>
              <a:rPr lang="en-US" sz="2000" dirty="0" smtClean="0"/>
              <a:t>label</a:t>
            </a:r>
          </a:p>
          <a:p>
            <a:pPr lvl="1"/>
            <a:endParaRPr lang="en-US" sz="800" dirty="0"/>
          </a:p>
          <a:p>
            <a:pPr lvl="1"/>
            <a:r>
              <a:rPr lang="en-US" sz="2000" dirty="0" smtClean="0"/>
              <a:t>We will add a green label to the corner of the carton, next to the white corner label</a:t>
            </a:r>
          </a:p>
          <a:p>
            <a:pPr lvl="2"/>
            <a:r>
              <a:rPr lang="en-US" sz="2000" dirty="0" smtClean="0"/>
              <a:t>This label will help identify new NAECA III production</a:t>
            </a:r>
          </a:p>
          <a:p>
            <a:pPr lvl="2"/>
            <a:endParaRPr lang="en-US" sz="800" dirty="0" smtClean="0"/>
          </a:p>
          <a:p>
            <a:pPr lvl="1"/>
            <a:r>
              <a:rPr lang="en-US" sz="2000" dirty="0" smtClean="0"/>
              <a:t>Will continue to have the large Propane label on the carton for LP gas models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1448-E4AA-4278-A716-47549AEA31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18" y="1483926"/>
            <a:ext cx="2850282" cy="192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03" y="3804062"/>
            <a:ext cx="2124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84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STAR 3.0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1448-E4AA-4278-A716-47549AEA31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68" y="1447800"/>
            <a:ext cx="78208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761"/>
            <a:ext cx="7048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NAECA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315200" cy="5486400"/>
          </a:xfrm>
        </p:spPr>
        <p:txBody>
          <a:bodyPr/>
          <a:lstStyle/>
          <a:p>
            <a:r>
              <a:rPr lang="en-US" sz="2000" dirty="0"/>
              <a:t>For the first time </a:t>
            </a:r>
            <a:r>
              <a:rPr lang="en-US" sz="2000" dirty="0" smtClean="0"/>
              <a:t>-different </a:t>
            </a:r>
            <a:r>
              <a:rPr lang="en-US" sz="2000" dirty="0"/>
              <a:t>criteria </a:t>
            </a:r>
            <a:r>
              <a:rPr lang="en-US" sz="2000" dirty="0" smtClean="0"/>
              <a:t>was established for the larger  storage capacity models – over 55 gallon</a:t>
            </a:r>
            <a:endParaRPr lang="en-US" sz="2000" dirty="0"/>
          </a:p>
          <a:p>
            <a:pPr lvl="1"/>
            <a:r>
              <a:rPr lang="en-US" sz="1800" dirty="0"/>
              <a:t>Increase for ≤ 55 gal capacities - relatively modest</a:t>
            </a:r>
          </a:p>
          <a:p>
            <a:pPr lvl="1"/>
            <a:r>
              <a:rPr lang="en-US" sz="1800" b="1" dirty="0"/>
              <a:t>Increase for &gt; 55 gal levels is substantial </a:t>
            </a:r>
          </a:p>
          <a:p>
            <a:pPr lvl="2"/>
            <a:r>
              <a:rPr lang="en-US" sz="1600" b="1" dirty="0"/>
              <a:t>Mandates condensing gas technology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        Commercial </a:t>
            </a:r>
            <a:r>
              <a:rPr lang="en-US" sz="1600" dirty="0"/>
              <a:t>water heaters are not affected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1448-E4AA-4278-A716-47549AEA31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66629"/>
              </p:ext>
            </p:extLst>
          </p:nvPr>
        </p:nvGraphicFramePr>
        <p:xfrm>
          <a:off x="2590800" y="2971800"/>
          <a:ext cx="4267199" cy="3375707"/>
        </p:xfrm>
        <a:graphic>
          <a:graphicData uri="http://schemas.openxmlformats.org/drawingml/2006/table">
            <a:tbl>
              <a:tblPr/>
              <a:tblGrid>
                <a:gridCol w="1224018"/>
                <a:gridCol w="1432917"/>
                <a:gridCol w="1610264"/>
              </a:tblGrid>
              <a:tr h="5372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Gallon Capacity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NAECA III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Gas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Gas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7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74C06E-FCC8-42BF-85DA-203D0C3A696B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74186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altLang="en-US" sz="2400" dirty="0" smtClean="0"/>
              <a:t>Develop a residential gas portfolio to meet the new NAECA III </a:t>
            </a:r>
            <a:r>
              <a:rPr lang="en-US" altLang="en-US" sz="2400" u="sng" dirty="0" smtClean="0"/>
              <a:t>minimum efficiency </a:t>
            </a:r>
            <a:r>
              <a:rPr lang="en-US" altLang="en-US" sz="2400" dirty="0" smtClean="0"/>
              <a:t>regulatory requirements</a:t>
            </a:r>
          </a:p>
          <a:p>
            <a:pPr lvl="1" eaLnBrk="1" hangingPunct="1">
              <a:lnSpc>
                <a:spcPct val="115000"/>
              </a:lnSpc>
              <a:defRPr/>
            </a:pPr>
            <a:r>
              <a:rPr lang="en-US" altLang="en-US" sz="2000" dirty="0" smtClean="0"/>
              <a:t>Product types included in the scope</a:t>
            </a:r>
            <a:r>
              <a:rPr lang="en-US" altLang="en-US" sz="1400" dirty="0" smtClean="0"/>
              <a:t>:</a:t>
            </a:r>
          </a:p>
          <a:p>
            <a:pPr lvl="2" eaLnBrk="1" hangingPunct="1">
              <a:lnSpc>
                <a:spcPct val="115000"/>
              </a:lnSpc>
              <a:defRPr/>
            </a:pPr>
            <a:r>
              <a:rPr lang="en-US" altLang="en-US" sz="1800" dirty="0" smtClean="0"/>
              <a:t>Standard Atmospheric Vent Gas</a:t>
            </a:r>
          </a:p>
          <a:p>
            <a:pPr lvl="2" eaLnBrk="1" hangingPunct="1">
              <a:lnSpc>
                <a:spcPct val="115000"/>
              </a:lnSpc>
              <a:defRPr/>
            </a:pPr>
            <a:r>
              <a:rPr lang="en-US" altLang="en-US" sz="1800" dirty="0" smtClean="0"/>
              <a:t>ULN Atmospheric Vent</a:t>
            </a:r>
          </a:p>
          <a:p>
            <a:pPr lvl="2" eaLnBrk="1" hangingPunct="1">
              <a:lnSpc>
                <a:spcPct val="115000"/>
              </a:lnSpc>
              <a:defRPr/>
            </a:pPr>
            <a:r>
              <a:rPr lang="en-US" altLang="en-US" sz="1800" dirty="0" smtClean="0"/>
              <a:t>Mobile Home</a:t>
            </a:r>
          </a:p>
          <a:p>
            <a:pPr lvl="2" eaLnBrk="1" hangingPunct="1">
              <a:lnSpc>
                <a:spcPct val="115000"/>
              </a:lnSpc>
              <a:defRPr/>
            </a:pPr>
            <a:r>
              <a:rPr lang="en-US" altLang="en-US" sz="1800" dirty="0" smtClean="0"/>
              <a:t>Direct Vent</a:t>
            </a:r>
          </a:p>
          <a:p>
            <a:pPr lvl="3" eaLnBrk="1" hangingPunct="1">
              <a:lnSpc>
                <a:spcPct val="115000"/>
              </a:lnSpc>
              <a:defRPr/>
            </a:pPr>
            <a:r>
              <a:rPr lang="en-US" altLang="en-US" sz="1600" dirty="0" smtClean="0"/>
              <a:t>Standard &amp; ULN</a:t>
            </a:r>
          </a:p>
          <a:p>
            <a:pPr lvl="1" eaLnBrk="1" hangingPunct="1">
              <a:lnSpc>
                <a:spcPct val="115000"/>
              </a:lnSpc>
              <a:defRPr/>
            </a:pPr>
            <a:r>
              <a:rPr lang="en-US" altLang="en-US" sz="2000" dirty="0" smtClean="0"/>
              <a:t>Product types excluded</a:t>
            </a:r>
          </a:p>
          <a:p>
            <a:pPr lvl="2" eaLnBrk="1" hangingPunct="1">
              <a:lnSpc>
                <a:spcPct val="115000"/>
              </a:lnSpc>
              <a:defRPr/>
            </a:pPr>
            <a:r>
              <a:rPr lang="en-US" altLang="en-US" sz="1800" dirty="0" smtClean="0"/>
              <a:t>Models with greater than 55 gallon storage capacities</a:t>
            </a:r>
          </a:p>
          <a:p>
            <a:pPr lvl="2" eaLnBrk="1" hangingPunct="1">
              <a:lnSpc>
                <a:spcPct val="115000"/>
              </a:lnSpc>
              <a:defRPr/>
            </a:pPr>
            <a:r>
              <a:rPr lang="en-US" altLang="en-US" sz="1800" dirty="0" smtClean="0"/>
              <a:t>Models with gas input above 75,000 Btu’s</a:t>
            </a:r>
          </a:p>
          <a:p>
            <a:pPr lvl="2" eaLnBrk="1" hangingPunct="1">
              <a:lnSpc>
                <a:spcPct val="115000"/>
              </a:lnSpc>
              <a:defRPr/>
            </a:pPr>
            <a:r>
              <a:rPr lang="en-US" altLang="en-US" sz="1800" dirty="0" smtClean="0"/>
              <a:t>PV &amp; PDV models, as they are well over NAECA minimums</a:t>
            </a:r>
          </a:p>
          <a:p>
            <a:pPr marL="914400" lvl="2" indent="0" eaLnBrk="1" hangingPunct="1">
              <a:lnSpc>
                <a:spcPct val="115000"/>
              </a:lnSpc>
              <a:buFontTx/>
              <a:buNone/>
              <a:defRPr/>
            </a:pPr>
            <a:endParaRPr lang="en-US" altLang="en-US" sz="1200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</a:t>
            </a:r>
            <a:r>
              <a:rPr lang="en-US" dirty="0" smtClean="0"/>
              <a:t>Objective &amp; Scope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6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77200" cy="5029200"/>
          </a:xfrm>
        </p:spPr>
        <p:txBody>
          <a:bodyPr/>
          <a:lstStyle/>
          <a:p>
            <a:r>
              <a:rPr lang="en-US" sz="2400" dirty="0" smtClean="0"/>
              <a:t>Gas Product Design</a:t>
            </a:r>
          </a:p>
          <a:p>
            <a:pPr lvl="1"/>
            <a:r>
              <a:rPr lang="en-US" sz="2000" dirty="0" smtClean="0"/>
              <a:t>No special or unique technology changes</a:t>
            </a:r>
          </a:p>
          <a:p>
            <a:pPr lvl="2"/>
            <a:r>
              <a:rPr lang="en-US" sz="1800" dirty="0" smtClean="0"/>
              <a:t>We did make changes to combustion system in many cases</a:t>
            </a:r>
          </a:p>
          <a:p>
            <a:pPr lvl="3"/>
            <a:r>
              <a:rPr lang="en-US" sz="1600" dirty="0" smtClean="0"/>
              <a:t>gas control, burner, baffle &amp; other internal combustion components</a:t>
            </a:r>
          </a:p>
          <a:p>
            <a:pPr marL="1371600" lvl="3" indent="0">
              <a:buNone/>
            </a:pPr>
            <a:endParaRPr lang="en-US" sz="800" dirty="0"/>
          </a:p>
          <a:p>
            <a:pPr lvl="1"/>
            <a:r>
              <a:rPr lang="en-US" sz="2000" dirty="0" smtClean="0"/>
              <a:t>Most cost effective solution </a:t>
            </a:r>
          </a:p>
          <a:p>
            <a:pPr lvl="2"/>
            <a:r>
              <a:rPr lang="en-US" sz="1800" dirty="0" smtClean="0"/>
              <a:t>Add extra foam insulation</a:t>
            </a:r>
          </a:p>
          <a:p>
            <a:pPr lvl="2"/>
            <a:r>
              <a:rPr lang="en-US" sz="1800" dirty="0" smtClean="0"/>
              <a:t>Move to 2” foam cavities</a:t>
            </a:r>
          </a:p>
          <a:p>
            <a:pPr lvl="3"/>
            <a:r>
              <a:rPr lang="en-US" sz="1400" dirty="0" smtClean="0"/>
              <a:t>Exception</a:t>
            </a:r>
          </a:p>
          <a:p>
            <a:pPr lvl="4"/>
            <a:r>
              <a:rPr lang="en-US" sz="1400" dirty="0" smtClean="0"/>
              <a:t>Atmospheric vent 50 gallon tall 40,000 </a:t>
            </a:r>
            <a:r>
              <a:rPr lang="en-US" sz="1400" dirty="0" err="1" smtClean="0"/>
              <a:t>btu</a:t>
            </a:r>
            <a:r>
              <a:rPr lang="en-US" sz="1400" dirty="0" smtClean="0"/>
              <a:t> input model (1 ½” foam cavity)</a:t>
            </a:r>
          </a:p>
          <a:p>
            <a:pPr lvl="4"/>
            <a:r>
              <a:rPr lang="en-US" sz="1400" dirty="0" smtClean="0"/>
              <a:t>ULN tall models 30, 40 &amp; 50-gallon (1” foam cavity)</a:t>
            </a:r>
          </a:p>
          <a:p>
            <a:pPr lvl="2"/>
            <a:r>
              <a:rPr lang="en-US" sz="1800" dirty="0" smtClean="0"/>
              <a:t>In some cases, we  added a field installed blanket</a:t>
            </a:r>
          </a:p>
          <a:p>
            <a:pPr lvl="3"/>
            <a:r>
              <a:rPr lang="en-US" sz="1400" dirty="0" smtClean="0"/>
              <a:t>To </a:t>
            </a:r>
            <a:r>
              <a:rPr lang="en-US" sz="1400" dirty="0"/>
              <a:t>30 &amp; 40 </a:t>
            </a:r>
            <a:r>
              <a:rPr lang="en-US" sz="1400" dirty="0" smtClean="0"/>
              <a:t>gallon, </a:t>
            </a:r>
            <a:r>
              <a:rPr lang="en-US" sz="1400" dirty="0"/>
              <a:t>1</a:t>
            </a:r>
            <a:r>
              <a:rPr lang="en-US" sz="1400" dirty="0" smtClean="0"/>
              <a:t>” foam cavity atmospheric vent models</a:t>
            </a:r>
          </a:p>
          <a:p>
            <a:pPr lvl="4"/>
            <a:r>
              <a:rPr lang="en-US" sz="1400" dirty="0" smtClean="0"/>
              <a:t>Tall &amp; Short profiles</a:t>
            </a:r>
          </a:p>
          <a:p>
            <a:pPr lvl="3"/>
            <a:r>
              <a:rPr lang="en-US" sz="1400" dirty="0" smtClean="0"/>
              <a:t>The one exception to the blanket offering</a:t>
            </a:r>
          </a:p>
          <a:p>
            <a:pPr lvl="4"/>
            <a:r>
              <a:rPr lang="en-US" sz="1400" dirty="0" smtClean="0"/>
              <a:t>The 50-gallon 60,000 Btu input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1448-E4AA-4278-A716-47549AEA31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572000" cy="2590800"/>
          </a:xfrm>
        </p:spPr>
        <p:txBody>
          <a:bodyPr/>
          <a:lstStyle/>
          <a:p>
            <a:r>
              <a:rPr lang="en-US" sz="2400" dirty="0" smtClean="0"/>
              <a:t>Blankets</a:t>
            </a:r>
          </a:p>
          <a:p>
            <a:pPr lvl="1"/>
            <a:r>
              <a:rPr lang="en-US" sz="2000" dirty="0"/>
              <a:t>Are unique for each model</a:t>
            </a:r>
          </a:p>
          <a:p>
            <a:pPr lvl="1"/>
            <a:r>
              <a:rPr lang="en-US" sz="2000" dirty="0"/>
              <a:t>Ships loose in corner of carton</a:t>
            </a:r>
          </a:p>
          <a:p>
            <a:pPr lvl="2"/>
            <a:r>
              <a:rPr lang="en-US" sz="2000" dirty="0" smtClean="0"/>
              <a:t>Wrapped in tight roll </a:t>
            </a:r>
          </a:p>
          <a:p>
            <a:pPr lvl="1"/>
            <a:r>
              <a:rPr lang="en-US" sz="2000" dirty="0" smtClean="0"/>
              <a:t>Labels </a:t>
            </a:r>
            <a:r>
              <a:rPr lang="en-US" sz="2000" dirty="0"/>
              <a:t>are applied to blanket</a:t>
            </a:r>
          </a:p>
          <a:p>
            <a:pPr lvl="2"/>
            <a:r>
              <a:rPr lang="en-US" sz="2000" dirty="0"/>
              <a:t>Except </a:t>
            </a:r>
            <a:r>
              <a:rPr lang="en-US" sz="2000" dirty="0" smtClean="0"/>
              <a:t>rating </a:t>
            </a:r>
            <a:r>
              <a:rPr lang="en-US" sz="2000" dirty="0"/>
              <a:t>plate</a:t>
            </a:r>
          </a:p>
          <a:p>
            <a:pPr lvl="1"/>
            <a:r>
              <a:rPr lang="en-US" sz="2000" dirty="0" smtClean="0"/>
              <a:t>Field installed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6B1448-E4AA-4278-A716-47549AEA31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77914"/>
            <a:ext cx="3300845" cy="221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9364"/>
            <a:ext cx="37072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0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 Gas </a:t>
            </a:r>
            <a:r>
              <a:rPr lang="en-US" dirty="0" smtClean="0"/>
              <a:t>Models 6/6 &amp; 10/6 Warranty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C434-68D2-42BF-BC51-AD93EDAB09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Denotes model with additional external 3” fiberglass insulation blanket.</a:t>
            </a:r>
          </a:p>
          <a:p>
            <a:r>
              <a:rPr lang="en-US" dirty="0" smtClean="0"/>
              <a:t>Dimensions shown do not include the blanket.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65392"/>
              </p:ext>
            </p:extLst>
          </p:nvPr>
        </p:nvGraphicFramePr>
        <p:xfrm>
          <a:off x="749300" y="1295400"/>
          <a:ext cx="7645400" cy="35052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8477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 gal 1” foam with blanket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*30 G 1”+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40 gal under 40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 Btu input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2”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 gal 1” foam with blanket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*40 G 1”+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2”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G 1 ½”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5410200"/>
            <a:ext cx="745663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</a:rPr>
              <a:t>Discontinuing </a:t>
            </a:r>
            <a:r>
              <a:rPr lang="en-US" kern="0" dirty="0">
                <a:solidFill>
                  <a:srgbClr val="000000"/>
                </a:solidFill>
              </a:rPr>
              <a:t>the </a:t>
            </a:r>
            <a:r>
              <a:rPr lang="en-US" kern="0" dirty="0" smtClean="0">
                <a:solidFill>
                  <a:srgbClr val="000000"/>
                </a:solidFill>
              </a:rPr>
              <a:t>gas Conservationist </a:t>
            </a:r>
            <a:r>
              <a:rPr lang="en-US" kern="0" dirty="0" smtClean="0">
                <a:solidFill>
                  <a:srgbClr val="000000"/>
                </a:solidFill>
              </a:rPr>
              <a:t>offering</a:t>
            </a:r>
            <a:endParaRPr lang="en-US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</a:rPr>
              <a:t>All brands will have 6 &amp; 10 year warranty models available from the factory, plus a 2 and/or 4-year field warranty extension kits 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6/6 &amp; 10/6 Short Gas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C434-68D2-42BF-BC51-AD93EDAB09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724400"/>
            <a:ext cx="8161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Denotes model with additional external 3” fiberglass insulation blanket.</a:t>
            </a:r>
          </a:p>
          <a:p>
            <a:r>
              <a:rPr lang="en-US" dirty="0" smtClean="0"/>
              <a:t>Dimensions shown do not include the blanket.</a:t>
            </a:r>
          </a:p>
          <a:p>
            <a:endParaRPr lang="en-US" dirty="0"/>
          </a:p>
          <a:p>
            <a:r>
              <a:rPr lang="en-US" dirty="0" smtClean="0"/>
              <a:t>All blanket models (tall &amp; short) will be Ashland City product design (ring </a:t>
            </a:r>
            <a:r>
              <a:rPr lang="en-US" dirty="0"/>
              <a:t>b</a:t>
            </a:r>
            <a:r>
              <a:rPr lang="en-US" dirty="0" smtClean="0"/>
              <a:t>ase)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72267"/>
              </p:ext>
            </p:extLst>
          </p:nvPr>
        </p:nvGraphicFramePr>
        <p:xfrm>
          <a:off x="749300" y="1828800"/>
          <a:ext cx="7645400" cy="266700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895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 gal 1” foam with blanket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*30 G 1”+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40 gal 1” foam with blanket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*40 G 1”+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1/4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G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6/6 &amp; 10/6 High BTU Gas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7C434-68D2-42BF-BC51-AD93EDAB09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257800"/>
            <a:ext cx="7532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Denotes model with additional external 3” fiberglass insulation blanket.</a:t>
            </a:r>
          </a:p>
          <a:p>
            <a:r>
              <a:rPr lang="en-US" dirty="0" smtClean="0"/>
              <a:t>Dimensions shown do not include the blanket.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188252"/>
              </p:ext>
            </p:extLst>
          </p:nvPr>
        </p:nvGraphicFramePr>
        <p:xfrm>
          <a:off x="685800" y="2066925"/>
          <a:ext cx="7961170" cy="2962275"/>
        </p:xfrm>
        <a:graphic>
          <a:graphicData uri="http://schemas.openxmlformats.org/drawingml/2006/table">
            <a:tbl>
              <a:tblPr/>
              <a:tblGrid>
                <a:gridCol w="1137310"/>
                <a:gridCol w="1137310"/>
                <a:gridCol w="1137310"/>
                <a:gridCol w="1044041"/>
                <a:gridCol w="1524000"/>
                <a:gridCol w="914400"/>
                <a:gridCol w="1066799"/>
              </a:tblGrid>
              <a:tr h="8953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Gallon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NAECA-III Model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Diameter (Inches)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40G-50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DISCONTINUED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50G-50 1”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50G-50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50G-65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 7/8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*50G-60 2” +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Still in design stage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 Gallon 2”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65G-65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DISCONTINUED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Gallon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Same N/C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Gallon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Same N/C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 3/4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2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ssons Learned – BTH Clicking Relay">
  <a:themeElements>
    <a:clrScheme name="A%20O%20Smith%20PowerPoint%20-%20lower%20res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%20O%20Smith%20PowerPoint%20-%20lower%20res[1]">
      <a:majorFont>
        <a:latin typeface="Frutiger LT 55 Roman"/>
        <a:ea typeface=""/>
        <a:cs typeface=""/>
      </a:majorFont>
      <a:minorFont>
        <a:latin typeface="Frutiger LT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55 Roman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LT 55 Roman" pitchFamily="34" charset="0"/>
            <a:cs typeface="Arial" charset="0"/>
          </a:defRPr>
        </a:defPPr>
      </a:lstStyle>
    </a:lnDef>
  </a:objectDefaults>
  <a:extraClrSchemeLst>
    <a:extraClrScheme>
      <a:clrScheme name="A%20O%20Smith%20PowerPoint%20-%20lower%20res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%20O%20Smith%20PowerPoint%20-%20lower%20res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%20O%20Smith%20PowerPoint%20-%20lower%20res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</TotalTime>
  <Words>1449</Words>
  <Application>Microsoft Office PowerPoint</Application>
  <PresentationFormat>On-screen Show (4:3)</PresentationFormat>
  <Paragraphs>465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Lessons Learned – BTH Clicking Relay</vt:lpstr>
      <vt:lpstr>NAECA III Product Launch</vt:lpstr>
      <vt:lpstr>NAECA III</vt:lpstr>
      <vt:lpstr>NAECA III</vt:lpstr>
      <vt:lpstr>Gas Objective &amp; Scope</vt:lpstr>
      <vt:lpstr>Gas Overview</vt:lpstr>
      <vt:lpstr>Blankets</vt:lpstr>
      <vt:lpstr>Tall Gas Models 6/6 &amp; 10/6 Warranty</vt:lpstr>
      <vt:lpstr>6/6 &amp; 10/6 Short Gas Models</vt:lpstr>
      <vt:lpstr>6/6 &amp; 10/6 High BTU Gas Models</vt:lpstr>
      <vt:lpstr>6/6 &amp; 10/6 Ultra Low NOx Gas Models</vt:lpstr>
      <vt:lpstr>Gas Replacement Options Example</vt:lpstr>
      <vt:lpstr>Gas Replacement Options Example</vt:lpstr>
      <vt:lpstr>Mixing Valve</vt:lpstr>
      <vt:lpstr>PowerPoint Presentation</vt:lpstr>
      <vt:lpstr>PowerPoint Presentation</vt:lpstr>
      <vt:lpstr>Cross-reference app for iOS and Android</vt:lpstr>
      <vt:lpstr>NAECA III Mobile Home</vt:lpstr>
      <vt:lpstr>NAECA III Direct Vent</vt:lpstr>
      <vt:lpstr>Over 55 Gallon Gas</vt:lpstr>
      <vt:lpstr>Product Improvements</vt:lpstr>
      <vt:lpstr>Packaging Identification</vt:lpstr>
      <vt:lpstr>ENERGY STAR 3.0 2015</vt:lpstr>
    </vt:vector>
  </TitlesOfParts>
  <Company>A.O. Smith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 Detection</dc:title>
  <dc:creator>Ralph Perez</dc:creator>
  <cp:lastModifiedBy>Deidiker, Cliff</cp:lastModifiedBy>
  <cp:revision>498</cp:revision>
  <cp:lastPrinted>2015-03-20T12:20:59Z</cp:lastPrinted>
  <dcterms:created xsi:type="dcterms:W3CDTF">2013-07-18T18:46:29Z</dcterms:created>
  <dcterms:modified xsi:type="dcterms:W3CDTF">2015-03-30T17:45:39Z</dcterms:modified>
</cp:coreProperties>
</file>