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8"/>
  </p:notesMasterIdLst>
  <p:sldIdLst>
    <p:sldId id="446" r:id="rId2"/>
    <p:sldId id="276" r:id="rId3"/>
    <p:sldId id="360" r:id="rId4"/>
    <p:sldId id="504" r:id="rId5"/>
    <p:sldId id="293" r:id="rId6"/>
    <p:sldId id="497" r:id="rId7"/>
    <p:sldId id="455" r:id="rId8"/>
    <p:sldId id="425" r:id="rId9"/>
    <p:sldId id="502" r:id="rId10"/>
    <p:sldId id="505" r:id="rId11"/>
    <p:sldId id="457" r:id="rId12"/>
    <p:sldId id="482" r:id="rId13"/>
    <p:sldId id="483" r:id="rId14"/>
    <p:sldId id="503" r:id="rId15"/>
    <p:sldId id="367" r:id="rId16"/>
    <p:sldId id="442" r:id="rId17"/>
    <p:sldId id="347" r:id="rId18"/>
    <p:sldId id="359" r:id="rId19"/>
    <p:sldId id="368" r:id="rId20"/>
    <p:sldId id="507" r:id="rId21"/>
    <p:sldId id="473" r:id="rId22"/>
    <p:sldId id="477" r:id="rId23"/>
    <p:sldId id="478" r:id="rId24"/>
    <p:sldId id="479" r:id="rId25"/>
    <p:sldId id="480" r:id="rId26"/>
    <p:sldId id="4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6PEVa8DSvsEQDEa+kzbQw==" hashData="dyuvvbRGSz9X6IPhMAV9WcXNsk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8343" autoAdjust="0"/>
  </p:normalViewPr>
  <p:slideViewPr>
    <p:cSldViewPr>
      <p:cViewPr>
        <p:scale>
          <a:sx n="90" d="100"/>
          <a:sy n="90" d="100"/>
        </p:scale>
        <p:origin x="-167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AD54-D5EC-4830-99B5-A0D9D403CC8E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D871C-7AFE-4F31-8746-70E40C421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4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19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50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6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64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13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25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07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31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762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1pPr>
            <a:lvl2pPr marL="734778" indent="-282607" defTabSz="913762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2pPr>
            <a:lvl3pPr marL="1130427" indent="-226085" defTabSz="913762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3pPr>
            <a:lvl4pPr marL="1582598" indent="-226085" defTabSz="913762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4pPr>
            <a:lvl5pPr marL="2034769" indent="-226085" defTabSz="913762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5pPr>
            <a:lvl6pPr marL="2486939" indent="-226085" algn="ctr" defTabSz="9137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6pPr>
            <a:lvl7pPr marL="2939110" indent="-226085" algn="ctr" defTabSz="9137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7pPr>
            <a:lvl8pPr marL="3391281" indent="-226085" algn="ctr" defTabSz="9137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8pPr>
            <a:lvl9pPr marL="3843452" indent="-226085" algn="ctr" defTabSz="9137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9pPr>
          </a:lstStyle>
          <a:p>
            <a:fld id="{EC1F0C77-BA67-4B2A-B125-B3AC8C4286B2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53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6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utiger LT 55 Roman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Frutiger LT 55 Roman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Frutiger LT 55 Roman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Frutiger LT 55 Roman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Frutiger LT 55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9pPr>
          </a:lstStyle>
          <a:p>
            <a:pPr eaLnBrk="1" hangingPunct="1"/>
            <a:fld id="{5854C678-E017-449A-B51A-BD0321630EF0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2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0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64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9pPr>
          </a:lstStyle>
          <a:p>
            <a:fld id="{671EB79D-2F51-44C3-8F03-5041EF00333F}" type="slidenum">
              <a:rPr lang="en-US" altLang="en-US" sz="1200" smtClean="0">
                <a:latin typeface="Times New Roman" pitchFamily="18" charset="0"/>
              </a:rPr>
              <a:pPr/>
              <a:t>22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9pPr>
          </a:lstStyle>
          <a:p>
            <a:fld id="{4012EC6C-C0E0-43EE-AF7E-C5D5984614D4}" type="slidenum">
              <a:rPr lang="en-US" altLang="en-US" sz="1200" smtClean="0">
                <a:latin typeface="Times New Roman" pitchFamily="18" charset="0"/>
              </a:rPr>
              <a:pPr/>
              <a:t>23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9pPr>
          </a:lstStyle>
          <a:p>
            <a:fld id="{7BCDA38A-3C93-4749-9FB4-7F1C7391959F}" type="slidenum">
              <a:rPr lang="en-US" altLang="en-US" sz="1200" smtClean="0">
                <a:latin typeface="Times New Roman" pitchFamily="18" charset="0"/>
              </a:rPr>
              <a:pPr/>
              <a:t>24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9pPr>
          </a:lstStyle>
          <a:p>
            <a:fld id="{FF8EBF43-1582-4C16-99BD-C616BD68EF5E}" type="slidenum">
              <a:rPr lang="en-US" altLang="en-US" sz="1200" smtClean="0">
                <a:latin typeface="Times New Roman" pitchFamily="18" charset="0"/>
              </a:rPr>
              <a:pPr/>
              <a:t>25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9pPr>
          </a:lstStyle>
          <a:p>
            <a:fld id="{809D7F5D-EC25-4960-ACE3-96203C889FA5}" type="slidenum">
              <a:rPr lang="en-US" altLang="en-US" sz="1200" smtClean="0">
                <a:latin typeface="Times New Roman" pitchFamily="18" charset="0"/>
              </a:rPr>
              <a:pPr/>
              <a:t>26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5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6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08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50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8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1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os swoo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91440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o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3088"/>
            <a:ext cx="471646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11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01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4BFB5-39BB-472F-9958-6F1C9A5B1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C7818-6C1A-40A6-B51D-E24FDE093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2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DFA7-0AAD-453B-9BCC-7964F7B5E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77E8-8E39-4CBA-9B24-F385B57A64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9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4DAF-09DA-43FC-B841-A10F3F6415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5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1448-E4AA-4278-A716-47549AEA31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7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9E2BD-C541-44E6-861C-3D47CEBF2F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3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799D-4209-4E5F-88BB-E67140737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9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9EF93-F9A4-4EE7-B249-F0A02398BB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4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C434-68D2-42BF-BC51-AD93EDAB09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4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55696-F1C3-4A3D-9D32-92FB0119F3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7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C7A8F-DD0F-49E2-9B47-3E1CF3F1B7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2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1A21-F0D5-43A9-AFFC-86E5AF6136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>
                <a:latin typeface="Frutiger Linotype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Confidential - AO Smith 2012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A3A2AB17-EA99-416B-AA78-021F9AB4B28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1" name="Picture 7" descr="aos swoos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os logo sm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NAECA III Product Training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March 2015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70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Insulating Blanket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410200" cy="4800600"/>
          </a:xfrm>
        </p:spPr>
        <p:txBody>
          <a:bodyPr/>
          <a:lstStyle/>
          <a:p>
            <a:r>
              <a:rPr lang="en-US" sz="2400" dirty="0" smtClean="0"/>
              <a:t>Ships loose in carton corner</a:t>
            </a:r>
          </a:p>
          <a:p>
            <a:r>
              <a:rPr lang="en-US" sz="2400" dirty="0" smtClean="0"/>
              <a:t>Designed for easy field installation</a:t>
            </a:r>
          </a:p>
          <a:p>
            <a:pPr lvl="1"/>
            <a:r>
              <a:rPr lang="en-US" sz="2000" dirty="0" smtClean="0"/>
              <a:t>Vinyl backing</a:t>
            </a:r>
          </a:p>
          <a:p>
            <a:pPr lvl="1"/>
            <a:r>
              <a:rPr lang="en-US" sz="2000" dirty="0" smtClean="0"/>
              <a:t>Safety labels</a:t>
            </a:r>
          </a:p>
          <a:p>
            <a:pPr lvl="1"/>
            <a:r>
              <a:rPr lang="en-US" sz="2000" dirty="0" smtClean="0"/>
              <a:t>Cutouts for data plate &amp; junction box</a:t>
            </a:r>
          </a:p>
          <a:p>
            <a:pPr lvl="1"/>
            <a:r>
              <a:rPr lang="en-US" sz="2000" dirty="0" smtClean="0"/>
              <a:t>For top or side connect</a:t>
            </a:r>
          </a:p>
          <a:p>
            <a:pPr lvl="1"/>
            <a:r>
              <a:rPr lang="en-US" sz="2000" dirty="0" smtClean="0"/>
              <a:t>Kit includes instructions &amp; tape</a:t>
            </a:r>
          </a:p>
          <a:p>
            <a:r>
              <a:rPr lang="en-US" sz="2400" dirty="0" smtClean="0"/>
              <a:t>Thickness is 3” fully expanded (optimal insulating capability), may be compressed to ¾” for clearance</a:t>
            </a:r>
          </a:p>
          <a:p>
            <a:r>
              <a:rPr lang="en-US" sz="2400" dirty="0" smtClean="0"/>
              <a:t>Spec sheet dimensions of blanket models listed WITHOUT the blanket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0" b="20578"/>
          <a:stretch/>
        </p:blipFill>
        <p:spPr bwMode="auto">
          <a:xfrm rot="2262522">
            <a:off x="5500740" y="2055478"/>
            <a:ext cx="3581400" cy="102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10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 preferRelativeResize="0"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1" t="-904" b="75062"/>
          <a:stretch/>
        </p:blipFill>
        <p:spPr bwMode="auto">
          <a:xfrm>
            <a:off x="5410200" y="4191000"/>
            <a:ext cx="3651186" cy="197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6/6 &amp; 10/6 Tall Electric Models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203249"/>
              </p:ext>
            </p:extLst>
          </p:nvPr>
        </p:nvGraphicFramePr>
        <p:xfrm>
          <a:off x="255588" y="1447800"/>
          <a:ext cx="8505825" cy="380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2" name="Worksheet" r:id="rId4" imgW="7848630" imgH="3514725" progId="Excel.Sheet.12">
                  <p:embed/>
                </p:oleObj>
              </mc:Choice>
              <mc:Fallback>
                <p:oleObj name="Worksheet" r:id="rId4" imgW="7848630" imgH="35147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88" y="1447800"/>
                        <a:ext cx="8505825" cy="380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4203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* Denotes model with additional external 3” fiberglass insulation blanket.  Dimensions shown do not include the blanket.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11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6/6 &amp; 10/6 Short Electric Models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77937"/>
              </p:ext>
            </p:extLst>
          </p:nvPr>
        </p:nvGraphicFramePr>
        <p:xfrm>
          <a:off x="304801" y="1905002"/>
          <a:ext cx="8458200" cy="2285998"/>
        </p:xfrm>
        <a:graphic>
          <a:graphicData uri="http://schemas.openxmlformats.org/drawingml/2006/table">
            <a:tbl>
              <a:tblPr/>
              <a:tblGrid>
                <a:gridCol w="948584"/>
                <a:gridCol w="1660020"/>
                <a:gridCol w="948584"/>
                <a:gridCol w="943504"/>
                <a:gridCol w="1939954"/>
                <a:gridCol w="989924"/>
                <a:gridCol w="1027630"/>
              </a:tblGrid>
              <a:tr h="985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Gallon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NAECA-III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Short/Reg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36-1/2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Short/Reg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39-3/4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Short/Reg Blkt *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Short/Reg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Short/Reg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Short/Reg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Short/Reg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49-3/4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343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* Denotes model with additional external 3” fiberglass insulation blanket.  Dimensions shown do not include the blanket.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12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6/6 &amp; 10/6 Lowboy Electric Models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71268"/>
              </p:ext>
            </p:extLst>
          </p:nvPr>
        </p:nvGraphicFramePr>
        <p:xfrm>
          <a:off x="44614" y="1269830"/>
          <a:ext cx="9023186" cy="4368970"/>
        </p:xfrm>
        <a:graphic>
          <a:graphicData uri="http://schemas.openxmlformats.org/drawingml/2006/table">
            <a:tbl>
              <a:tblPr/>
              <a:tblGrid>
                <a:gridCol w="1285384"/>
                <a:gridCol w="1025197"/>
                <a:gridCol w="1025197"/>
                <a:gridCol w="1025197"/>
                <a:gridCol w="1196064"/>
                <a:gridCol w="854332"/>
                <a:gridCol w="854332"/>
                <a:gridCol w="1757483"/>
              </a:tblGrid>
              <a:tr h="2461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LOWBOY TOP CONNECT</a:t>
                      </a: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Gallon Capacity</a:t>
                      </a:r>
                    </a:p>
                  </a:txBody>
                  <a:tcPr marL="7692" marR="7692" marT="76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Model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Height (Inches)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Diameter (Inches)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NAECA-III Model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Gallon Capacity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 (Inches)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Diameter (Inches)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Low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Low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31-1/4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Low Blkt*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Low Blkt*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Low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31-1/4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Low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31-3/4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Low Blkt*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32-1/4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Low Blkt*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31-3/4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26-1/2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21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1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LOWBOY SIDE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Gallon Capacity</a:t>
                      </a:r>
                    </a:p>
                  </a:txBody>
                  <a:tcPr marL="7692" marR="7692" marT="76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Model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Height (Inches)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Diameter (Inches)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NAECA-III Model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Gallon Capacity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 (Inches)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Diameter (Inches)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Low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Low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31-1/4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Low Blkt*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Low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30-1/2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Low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31-3/4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Low Blkt*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31-3/4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7251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* Denotes model with additional external 3” fiberglass insulation blanket.  Dimensions shown do not include the blanket.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13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Home Electric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82179"/>
              </p:ext>
            </p:extLst>
          </p:nvPr>
        </p:nvGraphicFramePr>
        <p:xfrm>
          <a:off x="762000" y="2155085"/>
          <a:ext cx="2286000" cy="1181100"/>
        </p:xfrm>
        <a:graphic>
          <a:graphicData uri="http://schemas.openxmlformats.org/drawingml/2006/table">
            <a:tbl>
              <a:tblPr/>
              <a:tblGrid>
                <a:gridCol w="824355"/>
                <a:gridCol w="786308"/>
                <a:gridCol w="675337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Hgt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3/4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40S/R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1/4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14722"/>
              </p:ext>
            </p:extLst>
          </p:nvPr>
        </p:nvGraphicFramePr>
        <p:xfrm>
          <a:off x="6019800" y="2155085"/>
          <a:ext cx="2286000" cy="1181100"/>
        </p:xfrm>
        <a:graphic>
          <a:graphicData uri="http://schemas.openxmlformats.org/drawingml/2006/table">
            <a:tbl>
              <a:tblPr/>
              <a:tblGrid>
                <a:gridCol w="824355"/>
                <a:gridCol w="786308"/>
                <a:gridCol w="675337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Hgt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30L 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3/4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40S/R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15240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6"/>
                </a:solidFill>
              </a:rPr>
              <a:t>Today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1571799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6"/>
                </a:solidFill>
              </a:rPr>
              <a:t>2015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14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4114800"/>
            <a:ext cx="8610600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Side inlet/outlet</a:t>
            </a:r>
          </a:p>
          <a:p>
            <a:r>
              <a:rPr lang="en-US" sz="2000" kern="0" dirty="0"/>
              <a:t>Enhanced flow brass </a:t>
            </a:r>
            <a:r>
              <a:rPr lang="en-US" sz="2000" kern="0" dirty="0" smtClean="0"/>
              <a:t>drain</a:t>
            </a:r>
          </a:p>
          <a:p>
            <a:r>
              <a:rPr lang="en-US" sz="2000" kern="0" dirty="0" smtClean="0"/>
              <a:t>Available 240V/3500W or 120V/3000W, copper elements</a:t>
            </a:r>
          </a:p>
          <a:p>
            <a:r>
              <a:rPr lang="en-US" sz="2000" kern="0" dirty="0" smtClean="0"/>
              <a:t>6 year warranty</a:t>
            </a:r>
            <a:endParaRPr lang="en-US" sz="2400" kern="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51380"/>
            <a:ext cx="1762125" cy="35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600" y="57251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* Denotes model with additional external 3” fiberglass insulation blanket.  Dimensions shown do not include the blanket.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Replacement Options Example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8600" y="1186934"/>
            <a:ext cx="2028444" cy="3624892"/>
            <a:chOff x="228600" y="1186934"/>
            <a:chExt cx="2028444" cy="3624892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1186934"/>
              <a:ext cx="1706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 50 Tall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21614" y="2362199"/>
              <a:ext cx="530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54”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2413" y="3999195"/>
              <a:ext cx="530979" cy="64633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20”</a:t>
              </a:r>
            </a:p>
            <a:p>
              <a:pPr algn="ctr"/>
              <a:r>
                <a:rPr lang="en-US" dirty="0" smtClean="0"/>
                <a:t>Dia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62200" y="1527295"/>
            <a:ext cx="2028444" cy="3624892"/>
            <a:chOff x="228600" y="1186934"/>
            <a:chExt cx="2028444" cy="3624892"/>
          </a:xfrm>
        </p:grpSpPr>
        <p:sp>
          <p:nvSpPr>
            <p:cNvPr id="17" name="TextBox 16"/>
            <p:cNvSpPr txBox="1"/>
            <p:nvPr/>
          </p:nvSpPr>
          <p:spPr>
            <a:xfrm>
              <a:off x="488419" y="1186934"/>
              <a:ext cx="1373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50 Tall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1878" y="236219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60.5”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2413" y="3999195"/>
              <a:ext cx="530979" cy="646331"/>
            </a:xfrm>
            <a:prstGeom prst="rect">
              <a:avLst/>
            </a:prstGeom>
            <a:solidFill>
              <a:srgbClr val="FF99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22”</a:t>
              </a:r>
            </a:p>
            <a:p>
              <a:pPr algn="ctr"/>
              <a:r>
                <a:rPr lang="en-US" dirty="0" smtClean="0"/>
                <a:t>Dia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0" y="1143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2000" y="1785308"/>
            <a:ext cx="2077849" cy="3624892"/>
            <a:chOff x="228600" y="1186934"/>
            <a:chExt cx="2077849" cy="3624892"/>
          </a:xfrm>
        </p:grpSpPr>
        <p:sp>
          <p:nvSpPr>
            <p:cNvPr id="24" name="TextBox 23"/>
            <p:cNvSpPr txBox="1"/>
            <p:nvPr/>
          </p:nvSpPr>
          <p:spPr>
            <a:xfrm>
              <a:off x="384403" y="1186934"/>
              <a:ext cx="1911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50 Tall Blkt*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67758" y="2362199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60.25”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7561" y="3999195"/>
              <a:ext cx="620683" cy="646331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21”</a:t>
              </a:r>
            </a:p>
            <a:p>
              <a:pPr algn="ctr"/>
              <a:r>
                <a:rPr lang="en-US" dirty="0" smtClean="0"/>
                <a:t>Dia*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15500" y="140101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2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705600" y="2013908"/>
            <a:ext cx="2109909" cy="3624892"/>
            <a:chOff x="228600" y="1186934"/>
            <a:chExt cx="2109909" cy="3624892"/>
          </a:xfrm>
        </p:grpSpPr>
        <p:sp>
          <p:nvSpPr>
            <p:cNvPr id="31" name="TextBox 30"/>
            <p:cNvSpPr txBox="1"/>
            <p:nvPr/>
          </p:nvSpPr>
          <p:spPr>
            <a:xfrm>
              <a:off x="785604" y="1186934"/>
              <a:ext cx="1373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40 Tall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35698" y="2362199"/>
              <a:ext cx="902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60 1/2”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52413" y="3999195"/>
              <a:ext cx="530979" cy="64633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20”</a:t>
              </a:r>
            </a:p>
            <a:p>
              <a:pPr algn="ctr"/>
              <a:r>
                <a:rPr lang="en-US" dirty="0" smtClean="0"/>
                <a:t>Dia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239000" y="162961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72734" y="5243900"/>
            <a:ext cx="20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3” Foam insulation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44821" y="5482556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2.5” Foam insulation</a:t>
            </a:r>
          </a:p>
          <a:p>
            <a:r>
              <a:rPr lang="en-US" sz="1600" b="1" dirty="0" smtClean="0"/>
              <a:t>+ *External Blanket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61470" y="5634956"/>
            <a:ext cx="1629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40 Gallon Tank</a:t>
            </a:r>
          </a:p>
          <a:p>
            <a:pPr algn="ctr"/>
            <a:r>
              <a:rPr lang="en-US" sz="1600" b="1" dirty="0" smtClean="0"/>
              <a:t>+ Mixing Valve</a:t>
            </a:r>
          </a:p>
          <a:p>
            <a:pPr algn="ctr"/>
            <a:r>
              <a:rPr lang="en-US" sz="1600" b="1" dirty="0" smtClean="0"/>
              <a:t>Field installed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20137" y="4800600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1.75” Foam insulation</a:t>
            </a:r>
            <a:endParaRPr lang="en-US" sz="1600" b="1" dirty="0"/>
          </a:p>
        </p:txBody>
      </p:sp>
      <p:pic>
        <p:nvPicPr>
          <p:cNvPr id="36" name="Picture 2" descr="C:\Users\bhewa\Desktop\unbranded window gray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60" y="2344528"/>
            <a:ext cx="854505" cy="24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bhewa\Desktop\unbranded window gray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17" y="2154640"/>
            <a:ext cx="854505" cy="24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bhewa\Desktop\unbranded window gray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60" y="1869208"/>
            <a:ext cx="854505" cy="24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bhewa\Desktop\unbranded window gray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3" y="1527295"/>
            <a:ext cx="854505" cy="24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15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9144000" cy="563562"/>
          </a:xfrm>
        </p:spPr>
        <p:txBody>
          <a:bodyPr/>
          <a:lstStyle/>
          <a:p>
            <a:r>
              <a:rPr lang="en-US" sz="2800" dirty="0" smtClean="0"/>
              <a:t>Mixing Valve Application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524000"/>
            <a:ext cx="5257800" cy="5029200"/>
          </a:xfrm>
        </p:spPr>
        <p:txBody>
          <a:bodyPr/>
          <a:lstStyle/>
          <a:p>
            <a:r>
              <a:rPr lang="en-US" sz="2400" dirty="0" smtClean="0"/>
              <a:t>Works on electric &amp; gas product</a:t>
            </a:r>
          </a:p>
          <a:p>
            <a:r>
              <a:rPr lang="en-US" sz="2400" dirty="0" smtClean="0"/>
              <a:t>Option for multi-dwelling &amp; applications where water heater shares space w/ HVAC air handler</a:t>
            </a:r>
          </a:p>
          <a:p>
            <a:r>
              <a:rPr lang="en-US" sz="2400" dirty="0" smtClean="0"/>
              <a:t>Add on to heater installation</a:t>
            </a:r>
          </a:p>
          <a:p>
            <a:pPr lvl="1"/>
            <a:r>
              <a:rPr lang="en-US" sz="2000" dirty="0" smtClean="0"/>
              <a:t>Doesn’t improve EF, but can increase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hour performance</a:t>
            </a:r>
          </a:p>
          <a:p>
            <a:pPr lvl="1"/>
            <a:r>
              <a:rPr lang="en-US" sz="2000" dirty="0" smtClean="0"/>
              <a:t>Cons - added installation cost &amp; complexity</a:t>
            </a:r>
          </a:p>
          <a:p>
            <a:pPr lvl="1"/>
            <a:r>
              <a:rPr lang="en-US" sz="2000" dirty="0" smtClean="0"/>
              <a:t>Pros - more hot water from smaller tank, avoid modifying the space</a:t>
            </a:r>
          </a:p>
        </p:txBody>
      </p:sp>
      <p:pic>
        <p:nvPicPr>
          <p:cNvPr id="22530" name="Picture 2" descr="U:\AAA. NAECA3\top mixing val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419856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16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100" y="1480066"/>
            <a:ext cx="4864100" cy="4387334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400" dirty="0" smtClean="0"/>
              <a:t>Low operating cost ~$194</a:t>
            </a:r>
          </a:p>
          <a:p>
            <a:pPr>
              <a:lnSpc>
                <a:spcPct val="115000"/>
              </a:lnSpc>
            </a:pPr>
            <a:r>
              <a:rPr lang="en-US" altLang="en-US" sz="2400" dirty="0" smtClean="0"/>
              <a:t>High Energy Factor ~2.72</a:t>
            </a:r>
          </a:p>
          <a:p>
            <a:pPr>
              <a:lnSpc>
                <a:spcPct val="115000"/>
              </a:lnSpc>
            </a:pPr>
            <a:r>
              <a:rPr lang="en-US" altLang="en-US" sz="2400" dirty="0" smtClean="0"/>
              <a:t>Superior hot water availability meets UPC</a:t>
            </a:r>
          </a:p>
          <a:p>
            <a:pPr lvl="1">
              <a:lnSpc>
                <a:spcPct val="115000"/>
              </a:lnSpc>
            </a:pPr>
            <a:r>
              <a:rPr lang="en-US" altLang="en-US" dirty="0" smtClean="0"/>
              <a:t>66g = 81 gallon</a:t>
            </a:r>
          </a:p>
          <a:p>
            <a:pPr lvl="1">
              <a:lnSpc>
                <a:spcPct val="115000"/>
              </a:lnSpc>
            </a:pPr>
            <a:r>
              <a:rPr lang="en-US" altLang="en-US" dirty="0" smtClean="0"/>
              <a:t>80g = 91 gallon</a:t>
            </a:r>
          </a:p>
          <a:p>
            <a:pPr>
              <a:lnSpc>
                <a:spcPct val="115000"/>
              </a:lnSpc>
            </a:pPr>
            <a:r>
              <a:rPr lang="en-US" altLang="en-US" sz="2400" dirty="0" smtClean="0"/>
              <a:t>Quiet operation (51dBa, as w/50 gal)</a:t>
            </a:r>
          </a:p>
          <a:p>
            <a:pPr>
              <a:lnSpc>
                <a:spcPct val="115000"/>
              </a:lnSpc>
            </a:pPr>
            <a:r>
              <a:rPr lang="en-US" altLang="en-US" sz="2400" dirty="0" smtClean="0"/>
              <a:t>Meets Energy Star 3.0 now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New 66 &amp; 80 Gallon Heat Pump</a:t>
            </a:r>
          </a:p>
        </p:txBody>
      </p:sp>
      <p:pic>
        <p:nvPicPr>
          <p:cNvPr id="5125" name="Picture 5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800"/>
          <a:stretch/>
        </p:blipFill>
        <p:spPr bwMode="auto">
          <a:xfrm>
            <a:off x="4827483" y="2133601"/>
            <a:ext cx="4186342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516" y="5638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5650468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 “short”</a:t>
            </a:r>
            <a:endParaRPr lang="en-US" dirty="0"/>
          </a:p>
        </p:txBody>
      </p:sp>
      <p:pic>
        <p:nvPicPr>
          <p:cNvPr id="24578" name="Picture 2" descr="Image result for energy sta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53" y="304800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17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bhewa\AppData\Local\Microsoft\Windows\Temporary Internet Files\Content.Outlook\URINCGWK\Straight_no_label (4).jpg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8" t="8061" r="25814" b="4342"/>
          <a:stretch/>
        </p:blipFill>
        <p:spPr bwMode="auto">
          <a:xfrm>
            <a:off x="7927898" y="2971800"/>
            <a:ext cx="1180217" cy="300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bhewa\Desktop\unbranded window gray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" y="778321"/>
            <a:ext cx="854505" cy="24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838200" y="1140023"/>
            <a:ext cx="1905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Today Std. Electric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467600" y="2664023"/>
            <a:ext cx="1574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accent6"/>
                </a:solidFill>
                <a:latin typeface="Arial" charset="0"/>
              </a:defRPr>
            </a:lvl1pPr>
          </a:lstStyle>
          <a:p>
            <a:pPr algn="ctr"/>
            <a:r>
              <a:rPr lang="en-US" dirty="0"/>
              <a:t>2015 Heat Pump</a:t>
            </a:r>
          </a:p>
        </p:txBody>
      </p:sp>
      <p:pic>
        <p:nvPicPr>
          <p:cNvPr id="21554" name="Picture 11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0" y="1502299"/>
            <a:ext cx="1243220" cy="177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Pump Electric</a:t>
            </a:r>
            <a:endParaRPr lang="en-US" dirty="0"/>
          </a:p>
        </p:txBody>
      </p:sp>
      <p:pic>
        <p:nvPicPr>
          <p:cNvPr id="67586" name="Picture 2" descr="http://www.waterheaterenergyguides.com/EnergyGuideResult.aspx?brand=1,4&amp;item=9350013008&amp;serial=&amp;model=&amp;rendertype=PN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81" y="4554872"/>
            <a:ext cx="1257303" cy="17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94563"/>
              </p:ext>
            </p:extLst>
          </p:nvPr>
        </p:nvGraphicFramePr>
        <p:xfrm>
          <a:off x="228599" y="3333750"/>
          <a:ext cx="7391401" cy="2381250"/>
        </p:xfrm>
        <a:graphic>
          <a:graphicData uri="http://schemas.openxmlformats.org/drawingml/2006/table">
            <a:tbl>
              <a:tblPr/>
              <a:tblGrid>
                <a:gridCol w="974689"/>
                <a:gridCol w="1024793"/>
                <a:gridCol w="992910"/>
                <a:gridCol w="987592"/>
                <a:gridCol w="1543261"/>
                <a:gridCol w="893466"/>
                <a:gridCol w="974690"/>
              </a:tblGrid>
              <a:tr h="1026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Gallon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NAECA-III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Tall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50g HPWH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Tall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1/4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1/2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66g HPWH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Tall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1/2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1/2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80g HPWH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Tall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1/4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model available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" descr="Image result for energy star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52290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18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bhewa\AppData\Local\Microsoft\Windows\Temporary Internet Files\Content.Outlook\URINCGWK\Straight_no_label (4).jpg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8" t="8061" r="25814" b="4342"/>
          <a:stretch/>
        </p:blipFill>
        <p:spPr bwMode="auto">
          <a:xfrm>
            <a:off x="2514600" y="1896627"/>
            <a:ext cx="1180217" cy="300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18" y="198438"/>
            <a:ext cx="8622082" cy="563562"/>
          </a:xfrm>
        </p:spPr>
        <p:txBody>
          <a:bodyPr/>
          <a:lstStyle/>
          <a:p>
            <a:r>
              <a:rPr lang="en-US" dirty="0" smtClean="0"/>
              <a:t>Heat Pump Replacement Options Example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3318" y="1201277"/>
            <a:ext cx="2028444" cy="3624892"/>
            <a:chOff x="228600" y="1186934"/>
            <a:chExt cx="2028444" cy="3624892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1186934"/>
              <a:ext cx="1706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 80 Tall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1878" y="236219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60.5”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2677" y="3999195"/>
              <a:ext cx="710451" cy="64633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22.5”</a:t>
              </a:r>
            </a:p>
            <a:p>
              <a:pPr algn="ctr"/>
              <a:r>
                <a:rPr lang="en-US" dirty="0" smtClean="0"/>
                <a:t>Dia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0" y="1143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15500" y="140101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2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705600" y="2013908"/>
            <a:ext cx="2028444" cy="3624892"/>
            <a:chOff x="6705600" y="2013908"/>
            <a:chExt cx="2028444" cy="3624892"/>
          </a:xfrm>
        </p:grpSpPr>
        <p:sp>
          <p:nvSpPr>
            <p:cNvPr id="31" name="TextBox 30"/>
            <p:cNvSpPr txBox="1"/>
            <p:nvPr/>
          </p:nvSpPr>
          <p:spPr>
            <a:xfrm>
              <a:off x="6965419" y="2013908"/>
              <a:ext cx="1373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55 Tall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98614" y="3189173"/>
              <a:ext cx="5309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60”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29413" y="4826169"/>
              <a:ext cx="530979" cy="646331"/>
            </a:xfrm>
            <a:prstGeom prst="rect">
              <a:avLst/>
            </a:prstGeom>
            <a:solidFill>
              <a:srgbClr val="FF7C80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 dirty="0"/>
                <a:t>24”</a:t>
              </a:r>
            </a:p>
            <a:p>
              <a:r>
                <a:rPr lang="en-US" dirty="0"/>
                <a:t>Dia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05600" y="2013908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239000" y="162961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59328" y="5243900"/>
            <a:ext cx="1369286" cy="1077218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Heat Pump</a:t>
            </a:r>
          </a:p>
          <a:p>
            <a:pPr algn="ctr"/>
            <a:r>
              <a:rPr lang="en-US" sz="1600" b="1" dirty="0" smtClean="0"/>
              <a:t>Requires</a:t>
            </a:r>
          </a:p>
          <a:p>
            <a:pPr algn="ctr"/>
            <a:r>
              <a:rPr lang="en-US" sz="1600" b="1" dirty="0" smtClean="0"/>
              <a:t>700 FT</a:t>
            </a:r>
            <a:r>
              <a:rPr lang="en-US" sz="1600" b="1" baseline="30000" dirty="0" smtClean="0"/>
              <a:t>3</a:t>
            </a:r>
          </a:p>
          <a:p>
            <a:pPr algn="ctr"/>
            <a:r>
              <a:rPr lang="en-US" sz="1600" b="1" dirty="0" smtClean="0"/>
              <a:t>Open Space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13767" y="5482556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Extra Field</a:t>
            </a:r>
          </a:p>
          <a:p>
            <a:pPr algn="ctr"/>
            <a:r>
              <a:rPr lang="en-US" sz="1600" b="1" dirty="0" smtClean="0"/>
              <a:t>Piping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61470" y="5634956"/>
            <a:ext cx="1629741" cy="830997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55 Gallon Tank</a:t>
            </a:r>
          </a:p>
          <a:p>
            <a:pPr algn="ctr"/>
            <a:r>
              <a:rPr lang="en-US" sz="1600" b="1" dirty="0" smtClean="0"/>
              <a:t>+ Mixing Valve</a:t>
            </a:r>
          </a:p>
          <a:p>
            <a:pPr algn="ctr"/>
            <a:r>
              <a:rPr lang="en-US" sz="1600" b="1" dirty="0" smtClean="0"/>
              <a:t>option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20137" y="4800600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1.75” Foam insulation</a:t>
            </a:r>
            <a:endParaRPr lang="en-US" sz="16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62200" y="1527295"/>
            <a:ext cx="2028444" cy="3624892"/>
            <a:chOff x="228600" y="1186934"/>
            <a:chExt cx="2028444" cy="3624892"/>
          </a:xfrm>
        </p:grpSpPr>
        <p:sp>
          <p:nvSpPr>
            <p:cNvPr id="17" name="TextBox 16"/>
            <p:cNvSpPr txBox="1"/>
            <p:nvPr/>
          </p:nvSpPr>
          <p:spPr>
            <a:xfrm>
              <a:off x="304800" y="1186934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80g HPWH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1878" y="236219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68.5”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8557" y="3999195"/>
              <a:ext cx="838691" cy="646331"/>
            </a:xfrm>
            <a:prstGeom prst="rect">
              <a:avLst/>
            </a:prstGeom>
            <a:solidFill>
              <a:srgbClr val="FF99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26.75”</a:t>
              </a:r>
            </a:p>
            <a:p>
              <a:pPr algn="ctr"/>
              <a:r>
                <a:rPr lang="en-US" dirty="0" smtClean="0"/>
                <a:t>Dia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0" y="1785308"/>
            <a:ext cx="2077849" cy="3624892"/>
            <a:chOff x="228600" y="1186934"/>
            <a:chExt cx="2077849" cy="3624892"/>
          </a:xfrm>
        </p:grpSpPr>
        <p:sp>
          <p:nvSpPr>
            <p:cNvPr id="24" name="TextBox 23"/>
            <p:cNvSpPr txBox="1"/>
            <p:nvPr/>
          </p:nvSpPr>
          <p:spPr>
            <a:xfrm>
              <a:off x="304800" y="1186934"/>
              <a:ext cx="1386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Dual 40 Tall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67758" y="2362199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60.33”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348" y="3211626"/>
              <a:ext cx="710451" cy="646331"/>
            </a:xfrm>
            <a:prstGeom prst="rect">
              <a:avLst/>
            </a:prstGeom>
            <a:solidFill>
              <a:srgbClr val="FF7C8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42”</a:t>
              </a:r>
            </a:p>
            <a:p>
              <a:pPr algn="ctr"/>
              <a:r>
                <a:rPr lang="en-US" dirty="0" smtClean="0"/>
                <a:t>Wide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pic>
        <p:nvPicPr>
          <p:cNvPr id="41" name="Picture 2" descr="C:\Users\bhewa\Desktop\unbranded window gray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2" y="1524000"/>
            <a:ext cx="854505" cy="24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bhewa\Desktop\unbranded window gray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60" y="2344528"/>
            <a:ext cx="854505" cy="24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bhewa\Desktop\unbranded window gray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23" y="2355697"/>
            <a:ext cx="427254" cy="12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bhewa\Desktop\unbranded window gray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56" y="2355697"/>
            <a:ext cx="427254" cy="12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19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98438"/>
            <a:ext cx="9036049" cy="5635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NAECA III Requirements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3690938" y="22720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690938" y="22720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14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80158"/>
              </p:ext>
            </p:extLst>
          </p:nvPr>
        </p:nvGraphicFramePr>
        <p:xfrm>
          <a:off x="4648200" y="2209800"/>
          <a:ext cx="3679865" cy="3903742"/>
        </p:xfrm>
        <a:graphic>
          <a:graphicData uri="http://schemas.openxmlformats.org/drawingml/2006/table">
            <a:tbl>
              <a:tblPr/>
              <a:tblGrid>
                <a:gridCol w="1195864"/>
                <a:gridCol w="1240155"/>
                <a:gridCol w="1243846"/>
              </a:tblGrid>
              <a:tr h="6248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Gallons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April 16, 2015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3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Electric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Electric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3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3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3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3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3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3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3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8626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8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14" name="TextBox 9"/>
          <p:cNvSpPr txBox="1">
            <a:spLocks noChangeArrowheads="1"/>
          </p:cNvSpPr>
          <p:nvPr/>
        </p:nvSpPr>
        <p:spPr bwMode="auto">
          <a:xfrm>
            <a:off x="7467231" y="6251286"/>
            <a:ext cx="671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55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55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55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55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HPWH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356268" y="4953000"/>
            <a:ext cx="685800" cy="1143000"/>
          </a:xfrm>
          <a:prstGeom prst="rect">
            <a:avLst/>
          </a:prstGeom>
          <a:solidFill>
            <a:srgbClr val="ED6D03">
              <a:alpha val="38000"/>
            </a:srgbClr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6619875"/>
            <a:ext cx="2290763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A. O. Smith Confidential – Internal Use Only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241164" y="6209552"/>
            <a:ext cx="1124115" cy="391246"/>
          </a:xfrm>
          <a:prstGeom prst="ellipse">
            <a:avLst/>
          </a:prstGeom>
          <a:noFill/>
          <a:ln w="952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2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9" y="1371600"/>
            <a:ext cx="4269581" cy="46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400" dirty="0"/>
              <a:t>Volume based calculation with new criteria </a:t>
            </a:r>
            <a:r>
              <a:rPr lang="en-US" sz="2400" dirty="0" smtClean="0"/>
              <a:t>for </a:t>
            </a:r>
            <a:r>
              <a:rPr lang="en-US" sz="2400" dirty="0"/>
              <a:t>larger </a:t>
            </a:r>
            <a:r>
              <a:rPr lang="en-US" sz="2400" dirty="0" smtClean="0"/>
              <a:t>capacity </a:t>
            </a:r>
            <a:r>
              <a:rPr lang="en-US" sz="2400" dirty="0"/>
              <a:t>models </a:t>
            </a:r>
            <a:r>
              <a:rPr lang="en-US" sz="2400" dirty="0" smtClean="0"/>
              <a:t>&gt; </a:t>
            </a:r>
            <a:r>
              <a:rPr lang="en-US" sz="2400" dirty="0"/>
              <a:t>55 </a:t>
            </a:r>
            <a:r>
              <a:rPr lang="en-US" sz="2400" dirty="0" smtClean="0"/>
              <a:t>gallons</a:t>
            </a:r>
            <a:endParaRPr lang="en-US" sz="2400" dirty="0"/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Font typeface="Arial" charset="0"/>
              <a:buChar char="–"/>
            </a:pPr>
            <a:endParaRPr lang="en-US" sz="2400" dirty="0" smtClean="0"/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Font typeface="Arial" charset="0"/>
              <a:buChar char="–"/>
            </a:pPr>
            <a:r>
              <a:rPr lang="en-US" sz="2000" dirty="0" smtClean="0"/>
              <a:t>Increase </a:t>
            </a:r>
            <a:r>
              <a:rPr lang="en-US" sz="2000" dirty="0"/>
              <a:t>for ≤ 55 gal capacities a challenge for units already very efficient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Font typeface="Arial" charset="0"/>
              <a:buChar char="–"/>
            </a:pPr>
            <a:endParaRPr lang="en-US" sz="2000" dirty="0" smtClean="0"/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Font typeface="Arial" charset="0"/>
              <a:buChar char="–"/>
            </a:pPr>
            <a:r>
              <a:rPr lang="en-US" sz="2000" dirty="0" smtClean="0"/>
              <a:t>Increase </a:t>
            </a:r>
            <a:r>
              <a:rPr lang="en-US" sz="2000" dirty="0"/>
              <a:t>for &gt; 55 gal levels substantial, requiring technology change to heat pump water heaters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419600" y="4876800"/>
            <a:ext cx="4114800" cy="0"/>
          </a:xfrm>
          <a:prstGeom prst="line">
            <a:avLst/>
          </a:prstGeom>
          <a:noFill/>
          <a:ln w="50800" cap="flat" cmpd="dbl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14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534400" cy="563562"/>
          </a:xfrm>
        </p:spPr>
        <p:txBody>
          <a:bodyPr/>
          <a:lstStyle/>
          <a:p>
            <a:r>
              <a:rPr lang="en-US" i="1" dirty="0"/>
              <a:t>Electronic </a:t>
            </a:r>
            <a:r>
              <a:rPr lang="en-US" i="1" dirty="0" smtClean="0"/>
              <a:t>Models Overview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1219200" cy="326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610600" y="6537326"/>
            <a:ext cx="457200" cy="24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spcBef>
                <a:spcPct val="0"/>
              </a:spcBef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20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Users\bhewa\AppData\Local\Microsoft\Windows\Temporary Internet Files\Content.Outlook\URINCGWK\Straight_no_label (4).jpg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8" t="8061" r="25814" b="4342"/>
          <a:stretch/>
        </p:blipFill>
        <p:spPr bwMode="auto">
          <a:xfrm>
            <a:off x="7027747" y="2836441"/>
            <a:ext cx="1430453" cy="36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\\pr200307\bhewa$\A. PRODUCTS\Electronic Controls\LOWES Iris\Industrial design housing choices\Iris water heater control final-perspective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55" y="4981143"/>
            <a:ext cx="1600200" cy="105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Premium Electric Product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3352800"/>
          </a:xfrm>
        </p:spPr>
        <p:txBody>
          <a:bodyPr/>
          <a:lstStyle/>
          <a:p>
            <a:r>
              <a:rPr lang="en-US" dirty="0" smtClean="0"/>
              <a:t>Available in 40 &amp; 50 Tall, Short and 55 Tall</a:t>
            </a:r>
          </a:p>
          <a:p>
            <a:pPr lvl="1"/>
            <a:r>
              <a:rPr lang="en-US" dirty="0" smtClean="0"/>
              <a:t>Dual Incoloy 5.5KW 240V Elements</a:t>
            </a:r>
          </a:p>
          <a:p>
            <a:pPr lvl="1"/>
            <a:r>
              <a:rPr lang="en-US" dirty="0" smtClean="0"/>
              <a:t>10/10/1 warranty</a:t>
            </a:r>
          </a:p>
          <a:p>
            <a:endParaRPr lang="en-US" dirty="0" smtClean="0"/>
          </a:p>
          <a:p>
            <a:r>
              <a:rPr lang="en-US" dirty="0" smtClean="0"/>
              <a:t>Electronic Thermostat</a:t>
            </a:r>
          </a:p>
          <a:p>
            <a:pPr lvl="1"/>
            <a:r>
              <a:rPr lang="en-US" dirty="0" smtClean="0"/>
              <a:t>Grid Management ready</a:t>
            </a:r>
          </a:p>
          <a:p>
            <a:pPr lvl="1"/>
            <a:r>
              <a:rPr lang="en-US" dirty="0" smtClean="0"/>
              <a:t>Self Diagnostics</a:t>
            </a:r>
          </a:p>
          <a:p>
            <a:pPr lvl="1"/>
            <a:r>
              <a:rPr lang="en-US" dirty="0" smtClean="0"/>
              <a:t>Future remote ready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4515" name="Picture 3" descr="C:\Users\rperez\Documents\Meetings\Regional Rep Meetings\October 2014\Source Files\Images\ES_control_close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83" y="2895600"/>
            <a:ext cx="2050117" cy="23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bhewa\Desktop\ET v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00" y="3751144"/>
            <a:ext cx="2002013" cy="15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1555" y="5251171"/>
            <a:ext cx="1018044" cy="14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21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Electronic Thermostat</a:t>
            </a: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152399" y="1371600"/>
            <a:ext cx="67056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00853F"/>
              </a:buClr>
              <a:buBlip>
                <a:blip r:embed="rId3"/>
              </a:buBlip>
              <a:defRPr/>
            </a:pPr>
            <a:r>
              <a:rPr lang="en-US" sz="2000" dirty="0">
                <a:cs typeface="Arial" charset="0"/>
              </a:rPr>
              <a:t>More precise temperature sensing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buClr>
                <a:srgbClr val="00853F"/>
              </a:buClr>
              <a:buFont typeface="Arial" charset="0"/>
              <a:buChar char="–"/>
              <a:defRPr/>
            </a:pPr>
            <a:r>
              <a:rPr lang="en-US" sz="2000" dirty="0">
                <a:cs typeface="Arial" charset="0"/>
              </a:rPr>
              <a:t>Thermistors more </a:t>
            </a:r>
            <a:r>
              <a:rPr lang="en-US" sz="2000" dirty="0" smtClean="0">
                <a:cs typeface="Arial" charset="0"/>
              </a:rPr>
              <a:t>accurate &amp; </a:t>
            </a:r>
            <a:r>
              <a:rPr lang="en-US" sz="2000" dirty="0">
                <a:cs typeface="Arial" charset="0"/>
              </a:rPr>
              <a:t>reliable than conventional thermostats</a:t>
            </a:r>
          </a:p>
          <a:p>
            <a:pPr indent="-342900">
              <a:lnSpc>
                <a:spcPct val="115000"/>
              </a:lnSpc>
              <a:spcBef>
                <a:spcPct val="20000"/>
              </a:spcBef>
              <a:buClr>
                <a:srgbClr val="00853F"/>
              </a:buClr>
              <a:buBlip>
                <a:blip r:embed="rId3"/>
              </a:buBlip>
              <a:defRPr/>
            </a:pPr>
            <a:r>
              <a:rPr lang="en-US" sz="2000" dirty="0">
                <a:cs typeface="Arial" charset="0"/>
              </a:rPr>
              <a:t>Dry-fire protection ensures trouble free installation</a:t>
            </a:r>
          </a:p>
          <a:p>
            <a:pPr indent="-342900">
              <a:lnSpc>
                <a:spcPct val="115000"/>
              </a:lnSpc>
              <a:spcBef>
                <a:spcPct val="20000"/>
              </a:spcBef>
              <a:buClr>
                <a:srgbClr val="00853F"/>
              </a:buClr>
              <a:buBlip>
                <a:blip r:embed="rId3"/>
              </a:buBlip>
              <a:defRPr/>
            </a:pPr>
            <a:r>
              <a:rPr lang="en-US" sz="2000" dirty="0">
                <a:cs typeface="Arial" charset="0"/>
              </a:rPr>
              <a:t>Diagnostics monitor operational parameters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buClr>
                <a:srgbClr val="00853F"/>
              </a:buClr>
              <a:buFont typeface="Arial" charset="0"/>
              <a:buChar char="–"/>
              <a:defRPr/>
            </a:pPr>
            <a:r>
              <a:rPr lang="en-US" sz="2000" dirty="0" smtClean="0">
                <a:cs typeface="Arial" charset="0"/>
              </a:rPr>
              <a:t>Ensure </a:t>
            </a:r>
            <a:r>
              <a:rPr lang="en-US" sz="2000" dirty="0">
                <a:cs typeface="Arial" charset="0"/>
              </a:rPr>
              <a:t>reliable operation &amp; hot water availability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buClr>
                <a:srgbClr val="00853F"/>
              </a:buClr>
              <a:buFont typeface="Arial" charset="0"/>
              <a:buChar char="–"/>
              <a:defRPr/>
            </a:pPr>
            <a:r>
              <a:rPr lang="en-US" sz="2000" dirty="0" smtClean="0">
                <a:cs typeface="Arial" charset="0"/>
              </a:rPr>
              <a:t>Reported </a:t>
            </a:r>
            <a:r>
              <a:rPr lang="en-US" sz="2000" dirty="0">
                <a:cs typeface="Arial" charset="0"/>
              </a:rPr>
              <a:t>on ET via flashing LED (ESM is primary)</a:t>
            </a:r>
          </a:p>
          <a:p>
            <a:pPr indent="-342900">
              <a:lnSpc>
                <a:spcPct val="115000"/>
              </a:lnSpc>
              <a:spcBef>
                <a:spcPct val="20000"/>
              </a:spcBef>
              <a:buClr>
                <a:srgbClr val="00853F"/>
              </a:buClr>
              <a:buBlip>
                <a:blip r:embed="rId3"/>
              </a:buBlip>
              <a:defRPr/>
            </a:pPr>
            <a:r>
              <a:rPr lang="en-US" sz="2000" dirty="0">
                <a:cs typeface="Arial" charset="0"/>
              </a:rPr>
              <a:t>No single point of failure – operates with </a:t>
            </a:r>
            <a:r>
              <a:rPr lang="en-US" sz="2000" dirty="0" smtClean="0">
                <a:cs typeface="Arial" charset="0"/>
              </a:rPr>
              <a:t>a failed element</a:t>
            </a:r>
            <a:endParaRPr lang="en-US" sz="2000" dirty="0">
              <a:cs typeface="Arial" charset="0"/>
            </a:endParaRPr>
          </a:p>
          <a:p>
            <a:pPr marL="0" lvl="1" indent="-342900">
              <a:lnSpc>
                <a:spcPct val="115000"/>
              </a:lnSpc>
              <a:spcBef>
                <a:spcPct val="20000"/>
              </a:spcBef>
              <a:buClr>
                <a:srgbClr val="00853F"/>
              </a:buClr>
              <a:buBlip>
                <a:blip r:embed="rId3"/>
              </a:buBlip>
              <a:defRPr/>
            </a:pPr>
            <a:r>
              <a:rPr lang="en-US" altLang="en-US" sz="2000" dirty="0">
                <a:cs typeface="Arial" charset="0"/>
              </a:rPr>
              <a:t>Provides connectivity for Smart Grid &amp; home automation connectivity</a:t>
            </a:r>
            <a:endParaRPr lang="en-US" sz="2000" dirty="0">
              <a:cs typeface="Arial" charset="0"/>
            </a:endParaRPr>
          </a:p>
        </p:txBody>
      </p:sp>
      <p:pic>
        <p:nvPicPr>
          <p:cNvPr id="10245" name="Picture 11" descr="C:\Users\bhewa\Desktop\ET 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87320" y="3806031"/>
            <a:ext cx="28130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22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73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" y="1219200"/>
            <a:ext cx="6521450" cy="50292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 smtClean="0">
                <a:latin typeface="ITC Avant Garde Gothic Demi" pitchFamily="34" charset="0"/>
                <a:cs typeface="Arial" charset="0"/>
              </a:rPr>
              <a:t>Operating Modes; </a:t>
            </a:r>
            <a:r>
              <a:rPr lang="en-US" altLang="en-US" sz="1800" dirty="0" smtClean="0">
                <a:latin typeface="ITC Avant Garde Gothic Demi" pitchFamily="34" charset="0"/>
              </a:rPr>
              <a:t>Normal, </a:t>
            </a:r>
            <a:r>
              <a:rPr lang="en-US" altLang="en-US" sz="1800" dirty="0" smtClean="0">
                <a:latin typeface="ITC Avant Garde Gothic Demi" pitchFamily="34" charset="0"/>
              </a:rPr>
              <a:t>Saver, </a:t>
            </a:r>
            <a:r>
              <a:rPr lang="en-US" altLang="en-US" sz="1800" dirty="0" smtClean="0">
                <a:latin typeface="ITC Avant Garde Gothic Demi" pitchFamily="34" charset="0"/>
              </a:rPr>
              <a:t>Vacation</a:t>
            </a:r>
          </a:p>
          <a:p>
            <a:pPr lvl="1">
              <a:lnSpc>
                <a:spcPct val="115000"/>
              </a:lnSpc>
            </a:pPr>
            <a:r>
              <a:rPr lang="en-US" altLang="en-US" sz="1600" i="1" dirty="0" smtClean="0">
                <a:latin typeface="ITC Avant Garde Gothic Demi" pitchFamily="34" charset="0"/>
                <a:cs typeface="Arial" charset="0"/>
              </a:rPr>
              <a:t>Energy Saver Algorithm </a:t>
            </a:r>
            <a:r>
              <a:rPr lang="en-US" altLang="en-US" sz="1600" dirty="0" smtClean="0">
                <a:latin typeface="ITC Avant Garde Gothic Demi" pitchFamily="34" charset="0"/>
                <a:cs typeface="Arial" charset="0"/>
              </a:rPr>
              <a:t>automatically adjusts to consumer hot water use, reducing standby heat loss up to 25%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 smtClean="0">
                <a:latin typeface="ITC Avant Garde Gothic Demi" pitchFamily="34" charset="0"/>
                <a:cs typeface="Arial" charset="0"/>
              </a:rPr>
              <a:t>Vacation mode sets temperature 60</a:t>
            </a:r>
            <a:r>
              <a:rPr lang="en-US" alt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° </a:t>
            </a:r>
            <a:r>
              <a:rPr lang="en-US" altLang="en-US" sz="1600" dirty="0" smtClean="0">
                <a:latin typeface="ITC Avant Garde Gothic Demi" pitchFamily="34" charset="0"/>
                <a:cs typeface="Arial" charset="0"/>
              </a:rPr>
              <a:t>to conserve electricity</a:t>
            </a:r>
          </a:p>
          <a:p>
            <a:pPr>
              <a:lnSpc>
                <a:spcPct val="115000"/>
              </a:lnSpc>
            </a:pPr>
            <a:r>
              <a:rPr lang="en-US" altLang="en-US" sz="1800" dirty="0" smtClean="0"/>
              <a:t>U</a:t>
            </a:r>
            <a:r>
              <a:rPr lang="en-US" altLang="en-US" sz="1800" dirty="0" smtClean="0">
                <a:cs typeface="Arial" charset="0"/>
              </a:rPr>
              <a:t>ser-Friendly</a:t>
            </a:r>
            <a:r>
              <a:rPr lang="en-US" altLang="en-US" sz="1800" dirty="0" smtClean="0">
                <a:latin typeface="ITC Avant Garde Gothic Demi" pitchFamily="34" charset="0"/>
                <a:cs typeface="Arial" charset="0"/>
              </a:rPr>
              <a:t> Interface </a:t>
            </a:r>
            <a:r>
              <a:rPr lang="en-US" altLang="en-US" sz="1800" dirty="0">
                <a:latin typeface="ITC Avant Garde Gothic Demi" pitchFamily="34" charset="0"/>
              </a:rPr>
              <a:t>integrated in upper element cover</a:t>
            </a:r>
            <a:endParaRPr lang="en-US" altLang="en-US" sz="1800" dirty="0" smtClean="0">
              <a:latin typeface="ITC Avant Garde Gothic Demi" pitchFamily="34" charset="0"/>
              <a:cs typeface="Arial" charset="0"/>
            </a:endParaRPr>
          </a:p>
          <a:p>
            <a:pPr lvl="1" eaLnBrk="1" hangingPunct="1"/>
            <a:r>
              <a:rPr lang="en-US" altLang="en-US" sz="1600" dirty="0" smtClean="0">
                <a:latin typeface="ITC Avant Garde Gothic Demi" pitchFamily="34" charset="0"/>
              </a:rPr>
              <a:t>Heads-up digital display</a:t>
            </a:r>
          </a:p>
          <a:p>
            <a:pPr lvl="1" eaLnBrk="1" hangingPunct="1"/>
            <a:r>
              <a:rPr lang="en-US" altLang="en-US" sz="1600" dirty="0" smtClean="0"/>
              <a:t>Back-lit buttons for easy </a:t>
            </a:r>
            <a:r>
              <a:rPr lang="en-US" altLang="en-US" sz="1600" dirty="0" smtClean="0">
                <a:cs typeface="Arial" charset="0"/>
              </a:rPr>
              <a:t>operation</a:t>
            </a:r>
            <a:endParaRPr lang="en-US" altLang="en-US" sz="1600" dirty="0" smtClean="0"/>
          </a:p>
          <a:p>
            <a:pPr lvl="2" eaLnBrk="1" hangingPunct="1"/>
            <a:r>
              <a:rPr lang="en-US" altLang="en-US" sz="1600" dirty="0" smtClean="0">
                <a:cs typeface="Arial" charset="0"/>
              </a:rPr>
              <a:t>Temperature, mode selection in user interface</a:t>
            </a:r>
          </a:p>
          <a:p>
            <a:pPr lvl="1" eaLnBrk="1" hangingPunct="1"/>
            <a:r>
              <a:rPr lang="en-US" altLang="en-US" sz="1600" dirty="0" smtClean="0">
                <a:cs typeface="Arial" charset="0"/>
              </a:rPr>
              <a:t>Icons notify consumer - element on, error code (Alert), unit is under Smart Grid management, or keypad is locked</a:t>
            </a:r>
          </a:p>
          <a:p>
            <a:pPr lvl="1" eaLnBrk="1" hangingPunct="1"/>
            <a:r>
              <a:rPr lang="en-US" altLang="en-US" sz="1600" dirty="0" smtClean="0">
                <a:cs typeface="Arial" charset="0"/>
              </a:rPr>
              <a:t>Access lock feature keeps children from resetting</a:t>
            </a:r>
          </a:p>
          <a:p>
            <a:pPr>
              <a:lnSpc>
                <a:spcPct val="115000"/>
              </a:lnSpc>
            </a:pPr>
            <a:r>
              <a:rPr lang="en-US" altLang="en-US" sz="1800" dirty="0" smtClean="0">
                <a:latin typeface="ITC Avant Garde Gothic Demi" pitchFamily="34" charset="0"/>
                <a:cs typeface="Arial" charset="0"/>
              </a:rPr>
              <a:t>Diagnostic reporting in LDC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1600" dirty="0" smtClean="0">
                <a:latin typeface="ITC Avant Garde Gothic Demi" pitchFamily="34" charset="0"/>
              </a:rPr>
              <a:t>Monitors 1) dry-fire detection, 2) ET failure, 3) lower thermistor failure, 4) upper element failure, 5) lower element failure, 6) ESM defective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Electronic Thermostat User Interface</a:t>
            </a:r>
          </a:p>
        </p:txBody>
      </p:sp>
      <p:grpSp>
        <p:nvGrpSpPr>
          <p:cNvPr id="11268" name="Group 32"/>
          <p:cNvGrpSpPr>
            <a:grpSpLocks noChangeAspect="1"/>
          </p:cNvGrpSpPr>
          <p:nvPr/>
        </p:nvGrpSpPr>
        <p:grpSpPr bwMode="auto">
          <a:xfrm>
            <a:off x="6678613" y="2195513"/>
            <a:ext cx="2341562" cy="3436937"/>
            <a:chOff x="5945792" y="1907328"/>
            <a:chExt cx="3123533" cy="4581505"/>
          </a:xfrm>
        </p:grpSpPr>
        <p:pic>
          <p:nvPicPr>
            <p:cNvPr id="11269" name="Picture 6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792" y="2445653"/>
              <a:ext cx="3123533" cy="327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0" name="Group 17"/>
            <p:cNvGrpSpPr>
              <a:grpSpLocks/>
            </p:cNvGrpSpPr>
            <p:nvPr/>
          </p:nvGrpSpPr>
          <p:grpSpPr bwMode="auto">
            <a:xfrm>
              <a:off x="6386291" y="1907328"/>
              <a:ext cx="2250383" cy="832491"/>
              <a:chOff x="6487891" y="2226620"/>
              <a:chExt cx="2250383" cy="832491"/>
            </a:xfrm>
          </p:grpSpPr>
          <p:sp>
            <p:nvSpPr>
              <p:cNvPr id="11275" name="Right Brace 6"/>
              <p:cNvSpPr>
                <a:spLocks/>
              </p:cNvSpPr>
              <p:nvPr/>
            </p:nvSpPr>
            <p:spPr bwMode="auto">
              <a:xfrm rot="16200000" flipV="1">
                <a:off x="7448011" y="1824671"/>
                <a:ext cx="274320" cy="2194560"/>
              </a:xfrm>
              <a:prstGeom prst="rightBrace">
                <a:avLst>
                  <a:gd name="adj1" fmla="val 25370"/>
                  <a:gd name="adj2" fmla="val 50000"/>
                </a:avLst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cxnSp>
            <p:nvCxnSpPr>
              <p:cNvPr id="11276" name="Straight Connector 10"/>
              <p:cNvCxnSpPr>
                <a:cxnSpLocks noChangeShapeType="1"/>
                <a:stCxn id="11275" idx="1"/>
              </p:cNvCxnSpPr>
              <p:nvPr/>
            </p:nvCxnSpPr>
            <p:spPr bwMode="auto">
              <a:xfrm rot="5400000" flipH="1">
                <a:off x="7435119" y="2634740"/>
                <a:ext cx="295505" cy="459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77" name="TextBox 11"/>
              <p:cNvSpPr txBox="1">
                <a:spLocks noChangeArrowheads="1"/>
              </p:cNvSpPr>
              <p:nvPr/>
            </p:nvSpPr>
            <p:spPr bwMode="auto">
              <a:xfrm>
                <a:off x="6498340" y="2226620"/>
                <a:ext cx="2239934" cy="328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9pPr>
              </a:lstStyle>
              <a:p>
                <a:r>
                  <a:rPr lang="en-US" altLang="en-US" sz="1000" i="1" dirty="0">
                    <a:solidFill>
                      <a:srgbClr val="FF0000"/>
                    </a:solidFill>
                  </a:rPr>
                  <a:t>mode selection buttons</a:t>
                </a:r>
              </a:p>
            </p:txBody>
          </p:sp>
        </p:grpSp>
        <p:grpSp>
          <p:nvGrpSpPr>
            <p:cNvPr id="11271" name="Group 18"/>
            <p:cNvGrpSpPr>
              <a:grpSpLocks/>
            </p:cNvGrpSpPr>
            <p:nvPr/>
          </p:nvGrpSpPr>
          <p:grpSpPr bwMode="auto">
            <a:xfrm>
              <a:off x="6276268" y="4924740"/>
              <a:ext cx="2306471" cy="1564093"/>
              <a:chOff x="5071582" y="3023369"/>
              <a:chExt cx="2306471" cy="1564093"/>
            </a:xfrm>
          </p:grpSpPr>
          <p:sp>
            <p:nvSpPr>
              <p:cNvPr id="11272" name="Right Brace 7"/>
              <p:cNvSpPr>
                <a:spLocks/>
              </p:cNvSpPr>
              <p:nvPr/>
            </p:nvSpPr>
            <p:spPr bwMode="auto">
              <a:xfrm rot="16200000" flipV="1">
                <a:off x="6138303" y="2063249"/>
                <a:ext cx="274320" cy="2194560"/>
              </a:xfrm>
              <a:prstGeom prst="rightBrace">
                <a:avLst>
                  <a:gd name="adj1" fmla="val 25519"/>
                  <a:gd name="adj2" fmla="val 50000"/>
                </a:avLst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cxnSp>
            <p:nvCxnSpPr>
              <p:cNvPr id="11273" name="Straight Connector 9"/>
              <p:cNvCxnSpPr>
                <a:cxnSpLocks noChangeShapeType="1"/>
                <a:stCxn id="11272" idx="1"/>
              </p:cNvCxnSpPr>
              <p:nvPr/>
            </p:nvCxnSpPr>
            <p:spPr bwMode="auto">
              <a:xfrm rot="5400000">
                <a:off x="5755210" y="3487856"/>
                <a:ext cx="984741" cy="55767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74" name="TextBox 12"/>
              <p:cNvSpPr txBox="1">
                <a:spLocks noChangeArrowheads="1"/>
              </p:cNvSpPr>
              <p:nvPr/>
            </p:nvSpPr>
            <p:spPr bwMode="auto">
              <a:xfrm>
                <a:off x="5071582" y="4053964"/>
                <a:ext cx="2306471" cy="533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ITC Avant Garde Gothic Demi" pitchFamily="34" charset="0"/>
                  </a:defRPr>
                </a:lvl9pPr>
              </a:lstStyle>
              <a:p>
                <a:r>
                  <a:rPr lang="en-US" altLang="en-US" sz="1000" i="1" dirty="0">
                    <a:solidFill>
                      <a:srgbClr val="FF0000"/>
                    </a:solidFill>
                  </a:rPr>
                  <a:t>temperature &amp; lock selection buttons</a:t>
                </a:r>
              </a:p>
            </p:txBody>
          </p:sp>
        </p:grpSp>
      </p:grp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23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69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AO Smith </a:t>
            </a:r>
            <a:r>
              <a:rPr lang="en-US" altLang="en-US" sz="2800" i="1" dirty="0" smtClean="0"/>
              <a:t>SmartPort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04950"/>
            <a:ext cx="4310063" cy="4786313"/>
          </a:xfrm>
        </p:spPr>
        <p:txBody>
          <a:bodyPr/>
          <a:lstStyle/>
          <a:p>
            <a:pPr eaLnBrk="1" hangingPunct="1"/>
            <a:r>
              <a:rPr lang="en-US" altLang="en-US" sz="1800" i="1" dirty="0" smtClean="0"/>
              <a:t>SmartPort</a:t>
            </a:r>
            <a:r>
              <a:rPr lang="en-US" altLang="en-US" sz="1800" dirty="0" smtClean="0"/>
              <a:t> is a communications port:</a:t>
            </a:r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r>
              <a:rPr lang="en-US" altLang="en-US" sz="1800" dirty="0" smtClean="0"/>
              <a:t>Facilitates water heater connectivity to home automation, remote thermostat, utility demand response, &amp; similar connectivity applications</a:t>
            </a:r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r>
              <a:rPr lang="en-US" altLang="en-US" sz="1800" dirty="0" smtClean="0"/>
              <a:t>Mounted on top of premium electric models, and on the front of new heat pump models</a:t>
            </a:r>
          </a:p>
          <a:p>
            <a:pPr marL="457200" lvl="1" indent="0" eaLnBrk="1" hangingPunct="1">
              <a:buNone/>
            </a:pPr>
            <a:endParaRPr lang="en-US" altLang="en-US" sz="1800" dirty="0" smtClean="0">
              <a:cs typeface="Arial" charset="0"/>
            </a:endParaRPr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4822825" y="2111375"/>
            <a:ext cx="4086225" cy="3516313"/>
            <a:chOff x="5789613" y="3646488"/>
            <a:chExt cx="3140075" cy="2840037"/>
          </a:xfrm>
        </p:grpSpPr>
        <p:pic>
          <p:nvPicPr>
            <p:cNvPr id="13318" name="Picture 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613" y="3646488"/>
              <a:ext cx="3140075" cy="284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Oval 5"/>
            <p:cNvSpPr>
              <a:spLocks noChangeArrowheads="1"/>
            </p:cNvSpPr>
            <p:nvPr/>
          </p:nvSpPr>
          <p:spPr bwMode="auto">
            <a:xfrm>
              <a:off x="7072313" y="4532313"/>
              <a:ext cx="1298575" cy="963612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ITC Avant Garde Gothic Demi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ITC Avant Garde Gothic Demi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ITC Avant Garde Gothic Demi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ITC Avant Garde Gothic Demi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ITC Avant Garde Gothic Demi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ITC Avant Garde Gothic Demi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ITC Avant Garde Gothic Demi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ITC Avant Garde Gothic Demi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ITC Avant Garde Gothic Demi" pitchFamily="34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24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22238"/>
            <a:ext cx="8577263" cy="56356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Smart Grid CEA-2045 Bridge Module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1497012"/>
            <a:ext cx="8382000" cy="2803525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Bridge module plugs into SmartPort</a:t>
            </a:r>
          </a:p>
          <a:p>
            <a:pPr eaLnBrk="1" hangingPunct="1"/>
            <a:r>
              <a:rPr lang="en-US" altLang="en-US" sz="1800" dirty="0"/>
              <a:t>C</a:t>
            </a:r>
            <a:r>
              <a:rPr lang="en-US" altLang="en-US" sz="1800" dirty="0" smtClean="0"/>
              <a:t>ommunications module links water heater to utility demand response application(s)</a:t>
            </a:r>
          </a:p>
          <a:p>
            <a:pPr eaLnBrk="1" hangingPunct="1"/>
            <a:r>
              <a:rPr lang="en-US" altLang="en-US" sz="1800" dirty="0" smtClean="0"/>
              <a:t>Bridge module features</a:t>
            </a:r>
          </a:p>
          <a:p>
            <a:pPr lvl="1" eaLnBrk="1" hangingPunct="1"/>
            <a:r>
              <a:rPr lang="en-US" altLang="en-US" sz="1800" dirty="0" smtClean="0"/>
              <a:t>LED status indicator</a:t>
            </a:r>
          </a:p>
          <a:p>
            <a:pPr lvl="1" eaLnBrk="1" hangingPunct="1"/>
            <a:r>
              <a:rPr lang="en-US" altLang="en-US" sz="1800" dirty="0" smtClean="0"/>
              <a:t>Reset button</a:t>
            </a:r>
          </a:p>
          <a:p>
            <a:pPr lvl="1" eaLnBrk="1" hangingPunct="1"/>
            <a:r>
              <a:rPr lang="en-US" altLang="en-US" sz="1800" dirty="0" smtClean="0"/>
              <a:t>Audible alarm 85dB</a:t>
            </a:r>
          </a:p>
          <a:p>
            <a:pPr lvl="1" eaLnBrk="1" hangingPunct="1"/>
            <a:r>
              <a:rPr lang="en-US" altLang="en-US" sz="1800" dirty="0" smtClean="0"/>
              <a:t>Accessory port</a:t>
            </a:r>
          </a:p>
          <a:p>
            <a:pPr eaLnBrk="1" hangingPunct="1"/>
            <a:endParaRPr lang="en-US" altLang="en-US" sz="1800" dirty="0" smtClean="0"/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163513" y="4191000"/>
            <a:ext cx="43751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sz="1800" dirty="0">
                <a:latin typeface="Frutiger LT 55 Roman" charset="0"/>
              </a:rPr>
              <a:t>Accessory port options</a:t>
            </a:r>
          </a:p>
          <a:p>
            <a:pPr lvl="1" algn="l" eaLnBrk="1" hangingPunct="1">
              <a:spcBef>
                <a:spcPct val="20000"/>
              </a:spcBef>
              <a:buClr>
                <a:srgbClr val="00853F"/>
              </a:buClr>
              <a:buFont typeface="Arial" charset="0"/>
              <a:buChar char="–"/>
            </a:pPr>
            <a:r>
              <a:rPr lang="en-US" altLang="en-US" sz="1800" dirty="0">
                <a:latin typeface="Frutiger LT 55 Roman" charset="0"/>
              </a:rPr>
              <a:t>Leak detection module provides remote notification of leak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57600" y="2895600"/>
            <a:ext cx="5303838" cy="3259138"/>
            <a:chOff x="3657600" y="2895600"/>
            <a:chExt cx="5303838" cy="3259138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213" y="2992438"/>
              <a:ext cx="4467225" cy="316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657600" y="2895600"/>
              <a:ext cx="2209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25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WiFi Controller Capable</a:t>
            </a:r>
          </a:p>
        </p:txBody>
      </p:sp>
      <p:pic>
        <p:nvPicPr>
          <p:cNvPr id="20483" name="Picture 2" descr="U:\A. PRODUCTS\Electronic Controls\LOWES Iris\Industrial design housing choices\Iris water heater control final-perspectiv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200400"/>
            <a:ext cx="45720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3" y="1328737"/>
            <a:ext cx="8382000" cy="1701801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Proprietary control module for future home automation application</a:t>
            </a:r>
          </a:p>
          <a:p>
            <a:pPr lvl="1" eaLnBrk="1" hangingPunct="1"/>
            <a:r>
              <a:rPr lang="en-US" altLang="en-US" sz="1800" dirty="0" smtClean="0"/>
              <a:t>WiFi connectivity allows remote operation &amp; status monitoring</a:t>
            </a:r>
          </a:p>
          <a:p>
            <a:pPr lvl="1" eaLnBrk="1" hangingPunct="1"/>
            <a:r>
              <a:rPr lang="en-US" altLang="en-US" sz="1800" dirty="0" smtClean="0"/>
              <a:t>Plugs into the SmartPort</a:t>
            </a:r>
          </a:p>
          <a:p>
            <a:pPr eaLnBrk="1" hangingPunct="1"/>
            <a:r>
              <a:rPr lang="en-US" altLang="en-US" sz="1800" dirty="0" smtClean="0"/>
              <a:t>Plug &amp; play link to homeowner’s internet router</a:t>
            </a:r>
          </a:p>
          <a:p>
            <a:pPr lvl="1" eaLnBrk="1" hangingPunct="1"/>
            <a:r>
              <a:rPr lang="en-US" altLang="en-US" sz="1800" dirty="0" smtClean="0"/>
              <a:t>Cloud based application to Smart Phone, Tablet, Pad, or Computer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163513" y="3030538"/>
            <a:ext cx="44513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 sz="1800" dirty="0">
                <a:latin typeface="Frutiger LT 55 Roman" charset="0"/>
              </a:rPr>
              <a:t>Features</a:t>
            </a:r>
          </a:p>
          <a:p>
            <a:pPr lvl="1" algn="l" eaLnBrk="1" hangingPunct="1">
              <a:spcBef>
                <a:spcPct val="20000"/>
              </a:spcBef>
              <a:buClr>
                <a:srgbClr val="00853F"/>
              </a:buClr>
              <a:buFont typeface="Arial" charset="0"/>
              <a:buChar char="–"/>
            </a:pPr>
            <a:r>
              <a:rPr lang="en-US" altLang="en-US" sz="1800" dirty="0">
                <a:latin typeface="Frutiger LT 55 Roman" charset="0"/>
              </a:rPr>
              <a:t>LED status indicator</a:t>
            </a:r>
          </a:p>
          <a:p>
            <a:pPr lvl="1" algn="l" eaLnBrk="1" hangingPunct="1">
              <a:spcBef>
                <a:spcPct val="20000"/>
              </a:spcBef>
              <a:buClr>
                <a:srgbClr val="00853F"/>
              </a:buClr>
              <a:buFont typeface="Arial" charset="0"/>
              <a:buChar char="–"/>
            </a:pPr>
            <a:r>
              <a:rPr lang="en-US" altLang="en-US" sz="1800" dirty="0">
                <a:latin typeface="Frutiger LT 55 Roman" charset="0"/>
              </a:rPr>
              <a:t>Reset button</a:t>
            </a:r>
          </a:p>
          <a:p>
            <a:pPr lvl="1" algn="l" eaLnBrk="1" hangingPunct="1">
              <a:spcBef>
                <a:spcPct val="20000"/>
              </a:spcBef>
              <a:buClr>
                <a:srgbClr val="00853F"/>
              </a:buClr>
              <a:buFont typeface="Arial" charset="0"/>
              <a:buChar char="–"/>
            </a:pPr>
            <a:r>
              <a:rPr lang="en-US" altLang="en-US" sz="1800" dirty="0">
                <a:latin typeface="Frutiger LT 55 Roman" charset="0"/>
              </a:rPr>
              <a:t>Audible alarm 85dB</a:t>
            </a:r>
          </a:p>
          <a:p>
            <a:pPr lvl="1" algn="l" eaLnBrk="1" hangingPunct="1">
              <a:spcBef>
                <a:spcPct val="20000"/>
              </a:spcBef>
              <a:buClr>
                <a:srgbClr val="00853F"/>
              </a:buClr>
              <a:buFont typeface="Arial" charset="0"/>
              <a:buChar char="–"/>
            </a:pPr>
            <a:r>
              <a:rPr lang="en-US" altLang="en-US" sz="1800" dirty="0">
                <a:latin typeface="Frutiger LT 55 Roman" charset="0"/>
              </a:rPr>
              <a:t>Accessory port</a:t>
            </a:r>
          </a:p>
          <a:p>
            <a:pPr algn="l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 sz="1800" dirty="0">
                <a:latin typeface="Frutiger LT 55 Roman" charset="0"/>
              </a:rPr>
              <a:t>Options</a:t>
            </a:r>
          </a:p>
          <a:p>
            <a:pPr lvl="1" algn="l" eaLnBrk="1" hangingPunct="1">
              <a:spcBef>
                <a:spcPct val="20000"/>
              </a:spcBef>
              <a:buClr>
                <a:srgbClr val="00853F"/>
              </a:buClr>
              <a:buFont typeface="Arial" charset="0"/>
              <a:buChar char="–"/>
            </a:pPr>
            <a:r>
              <a:rPr lang="en-US" altLang="en-US" sz="1800" dirty="0">
                <a:latin typeface="Frutiger LT 55 Roman" charset="0"/>
              </a:rPr>
              <a:t>Leak detection module for accessory port will provide remote notification of leak condition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26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458200" cy="495300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altLang="en-US" sz="2400" dirty="0"/>
              <a:t>Develop </a:t>
            </a:r>
            <a:r>
              <a:rPr lang="en-US" altLang="en-US" sz="2400" dirty="0" smtClean="0"/>
              <a:t>electric portfolio </a:t>
            </a:r>
            <a:r>
              <a:rPr lang="en-US" altLang="en-US" sz="2400" dirty="0"/>
              <a:t>to meet </a:t>
            </a:r>
            <a:r>
              <a:rPr lang="en-US" altLang="en-US" sz="2400" dirty="0" smtClean="0"/>
              <a:t>NAECA </a:t>
            </a:r>
            <a:r>
              <a:rPr lang="en-US" altLang="en-US" sz="2400" dirty="0"/>
              <a:t>III </a:t>
            </a:r>
            <a:r>
              <a:rPr lang="en-US" altLang="en-US" sz="2400" u="sng" dirty="0"/>
              <a:t>minimum efficiency </a:t>
            </a:r>
            <a:r>
              <a:rPr lang="en-US" altLang="en-US" sz="2400" dirty="0"/>
              <a:t>regulatory </a:t>
            </a:r>
            <a:r>
              <a:rPr lang="en-US" altLang="en-US" sz="2400" dirty="0" smtClean="0"/>
              <a:t>requirements including:</a:t>
            </a:r>
          </a:p>
          <a:p>
            <a:pPr lvl="1">
              <a:lnSpc>
                <a:spcPct val="115000"/>
              </a:lnSpc>
              <a:defRPr/>
            </a:pPr>
            <a:r>
              <a:rPr lang="en-US" altLang="en-US" sz="2000" dirty="0" smtClean="0"/>
              <a:t>Standard </a:t>
            </a:r>
            <a:r>
              <a:rPr lang="en-US" altLang="en-US" sz="2000" dirty="0"/>
              <a:t>electric</a:t>
            </a:r>
          </a:p>
          <a:p>
            <a:pPr lvl="1">
              <a:lnSpc>
                <a:spcPct val="115000"/>
              </a:lnSpc>
              <a:defRPr/>
            </a:pPr>
            <a:r>
              <a:rPr lang="en-US" altLang="en-US" sz="2000" dirty="0"/>
              <a:t>Mobile Home</a:t>
            </a:r>
          </a:p>
          <a:p>
            <a:pPr>
              <a:lnSpc>
                <a:spcPct val="115000"/>
              </a:lnSpc>
              <a:defRPr/>
            </a:pPr>
            <a:r>
              <a:rPr lang="en-US" altLang="en-US" sz="2400" dirty="0" smtClean="0"/>
              <a:t>Offer flexible options where feasible</a:t>
            </a:r>
          </a:p>
          <a:p>
            <a:pPr>
              <a:lnSpc>
                <a:spcPct val="115000"/>
              </a:lnSpc>
              <a:defRPr/>
            </a:pPr>
            <a:r>
              <a:rPr lang="en-US" altLang="en-US" sz="2400" dirty="0" smtClean="0"/>
              <a:t>Provide technology upsell</a:t>
            </a:r>
          </a:p>
          <a:p>
            <a:pPr>
              <a:lnSpc>
                <a:spcPct val="115000"/>
              </a:lnSpc>
              <a:defRPr/>
            </a:pPr>
            <a:r>
              <a:rPr lang="en-US" altLang="en-US" sz="2400" dirty="0" smtClean="0"/>
              <a:t>Leverage premium Energy Star qualified heat pump product</a:t>
            </a:r>
          </a:p>
          <a:p>
            <a:pPr lvl="1">
              <a:lnSpc>
                <a:spcPct val="115000"/>
              </a:lnSpc>
              <a:defRPr/>
            </a:pPr>
            <a:r>
              <a:rPr lang="en-US" altLang="en-US" sz="2000" dirty="0" smtClean="0"/>
              <a:t>Already compliant w/ Energy Star 3.0</a:t>
            </a:r>
          </a:p>
          <a:p>
            <a:pPr>
              <a:lnSpc>
                <a:spcPct val="115000"/>
              </a:lnSpc>
              <a:defRPr/>
            </a:pPr>
            <a:r>
              <a:rPr lang="en-US" altLang="en-US" sz="2400" dirty="0" smtClean="0"/>
              <a:t>Standardize features &amp; design</a:t>
            </a:r>
            <a:endParaRPr lang="en-US" alt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 Objective &amp; Scope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3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NAECA III Exemptions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867400" cy="4419600"/>
          </a:xfrm>
        </p:spPr>
        <p:txBody>
          <a:bodyPr/>
          <a:lstStyle/>
          <a:p>
            <a:r>
              <a:rPr lang="en-US" sz="2400" dirty="0" smtClean="0"/>
              <a:t>Table Top only standard electric model granted exemption because of unique form factor</a:t>
            </a:r>
          </a:p>
          <a:p>
            <a:pPr lvl="1"/>
            <a:r>
              <a:rPr lang="en-US" sz="2000" dirty="0" smtClean="0"/>
              <a:t>We are standardizing product design</a:t>
            </a:r>
          </a:p>
          <a:p>
            <a:r>
              <a:rPr lang="en-US" sz="2400" dirty="0" smtClean="0"/>
              <a:t>Compact/Utility &lt;20g not subject to DOE reporting</a:t>
            </a:r>
          </a:p>
          <a:p>
            <a:r>
              <a:rPr lang="en-US" sz="2400" dirty="0" smtClean="0"/>
              <a:t>Solar &amp; storage tanks exempt</a:t>
            </a:r>
          </a:p>
          <a:p>
            <a:endParaRPr lang="en-US" sz="2400" dirty="0" smtClean="0"/>
          </a:p>
          <a:p>
            <a:r>
              <a:rPr lang="en-US" sz="2400" dirty="0" smtClean="0"/>
              <a:t>Standard 65/66, 80 </a:t>
            </a:r>
            <a:r>
              <a:rPr lang="en-US" sz="2400" dirty="0"/>
              <a:t>&amp; </a:t>
            </a:r>
            <a:r>
              <a:rPr lang="en-US" sz="2400" dirty="0" smtClean="0"/>
              <a:t>119 gallon </a:t>
            </a:r>
            <a:r>
              <a:rPr lang="en-US" sz="2400" dirty="0"/>
              <a:t>models discontinued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482" name="Picture 2" descr="http://50.56.198.175:8888/images/hotwater/ProMax-Specialty-Electric-Table-Top-Water-Heat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70"/>
          <a:stretch/>
        </p:blipFill>
        <p:spPr bwMode="auto">
          <a:xfrm>
            <a:off x="6419850" y="3450265"/>
            <a:ext cx="219075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4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25963"/>
          </a:xfrm>
        </p:spPr>
        <p:txBody>
          <a:bodyPr/>
          <a:lstStyle/>
          <a:p>
            <a:r>
              <a:rPr lang="en-US" sz="2400" dirty="0" smtClean="0"/>
              <a:t>New models 28 through 55 gallons</a:t>
            </a:r>
          </a:p>
          <a:p>
            <a:pPr lvl="1"/>
            <a:r>
              <a:rPr lang="en-US" dirty="0" smtClean="0"/>
              <a:t>Achieve EF with increased foam, addition of external insulating blanket</a:t>
            </a:r>
          </a:p>
          <a:p>
            <a:pPr lvl="1"/>
            <a:r>
              <a:rPr lang="en-US" dirty="0" smtClean="0"/>
              <a:t>Provide flexibility in models where footprint is </a:t>
            </a:r>
            <a:r>
              <a:rPr lang="en-US" dirty="0" smtClean="0"/>
              <a:t>issue</a:t>
            </a:r>
            <a:r>
              <a:rPr lang="en-US" dirty="0" smtClean="0"/>
              <a:t>; lowboy, 50T, 30S</a:t>
            </a:r>
          </a:p>
          <a:p>
            <a:endParaRPr lang="en-US" sz="2400" dirty="0" smtClean="0"/>
          </a:p>
          <a:p>
            <a:r>
              <a:rPr lang="en-US" sz="2400" dirty="0" smtClean="0"/>
              <a:t>&gt;55 gallon heat pump technology</a:t>
            </a:r>
          </a:p>
          <a:p>
            <a:pPr lvl="1"/>
            <a:r>
              <a:rPr lang="en-US" dirty="0" smtClean="0"/>
              <a:t>Broad portfolio w/ 50, 66, &amp; two styles 80 gallon (short or tall)</a:t>
            </a:r>
          </a:p>
          <a:p>
            <a:pPr lvl="1"/>
            <a:r>
              <a:rPr lang="en-US" dirty="0" smtClean="0"/>
              <a:t>Energy Star qualified, high </a:t>
            </a:r>
            <a:r>
              <a:rPr lang="en-US" dirty="0" smtClean="0"/>
              <a:t>First Hour Rating, </a:t>
            </a:r>
            <a:r>
              <a:rPr lang="en-US" dirty="0" smtClean="0"/>
              <a:t>low sound level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5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7315200" cy="4953000"/>
          </a:xfrm>
        </p:spPr>
        <p:txBody>
          <a:bodyPr/>
          <a:lstStyle/>
          <a:p>
            <a:r>
              <a:rPr lang="en-US" sz="2400" dirty="0" smtClean="0"/>
              <a:t>Electric Standardization </a:t>
            </a:r>
            <a:r>
              <a:rPr lang="en-US" sz="2400" dirty="0"/>
              <a:t>changes concurrent with new NAECA III portfolio</a:t>
            </a:r>
          </a:p>
          <a:p>
            <a:pPr lvl="1"/>
            <a:r>
              <a:rPr lang="en-US" sz="2000" dirty="0" smtClean="0"/>
              <a:t>Junction box</a:t>
            </a:r>
            <a:endParaRPr lang="en-US" sz="2000" dirty="0"/>
          </a:p>
          <a:p>
            <a:pPr lvl="1"/>
            <a:r>
              <a:rPr lang="en-US" sz="2000" dirty="0" smtClean="0"/>
              <a:t>Nipples installed</a:t>
            </a:r>
            <a:endParaRPr lang="en-US" sz="2000" dirty="0"/>
          </a:p>
          <a:p>
            <a:pPr lvl="1"/>
            <a:r>
              <a:rPr lang="en-US" sz="2000" dirty="0" smtClean="0"/>
              <a:t>Thermostat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Overall (Gas &amp; Electric) feature standardization</a:t>
            </a:r>
          </a:p>
          <a:p>
            <a:pPr lvl="1"/>
            <a:r>
              <a:rPr lang="en-US" sz="2000" dirty="0" smtClean="0"/>
              <a:t>Combination </a:t>
            </a:r>
            <a:r>
              <a:rPr lang="en-US" sz="2000" dirty="0"/>
              <a:t>dip tube nipple assembly</a:t>
            </a:r>
          </a:p>
          <a:p>
            <a:pPr lvl="1"/>
            <a:r>
              <a:rPr lang="en-US" sz="2000" dirty="0" smtClean="0"/>
              <a:t>Ported </a:t>
            </a:r>
            <a:r>
              <a:rPr lang="en-US" sz="2000" dirty="0"/>
              <a:t>ball type drain </a:t>
            </a:r>
            <a:r>
              <a:rPr lang="en-US" sz="2000" dirty="0" smtClean="0"/>
              <a:t>valve</a:t>
            </a:r>
          </a:p>
          <a:p>
            <a:pPr lvl="1"/>
            <a:r>
              <a:rPr lang="en-US" sz="2000" dirty="0"/>
              <a:t>Warranty terms </a:t>
            </a:r>
            <a:r>
              <a:rPr lang="en-US" sz="2000" dirty="0" smtClean="0"/>
              <a:t>6/6, 10/6, 10/10</a:t>
            </a:r>
            <a:endParaRPr lang="en-US" sz="2000" dirty="0"/>
          </a:p>
          <a:p>
            <a:pPr lvl="1"/>
            <a:r>
              <a:rPr lang="en-US" sz="2000" dirty="0"/>
              <a:t>Window Gray paint for jacket/trim</a:t>
            </a:r>
          </a:p>
          <a:p>
            <a:endParaRPr lang="en-US" sz="2400" dirty="0"/>
          </a:p>
        </p:txBody>
      </p:sp>
      <p:pic>
        <p:nvPicPr>
          <p:cNvPr id="30722" name="Picture 2" descr="C:\Users\bhewa\Desktop\unbranded window gray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90789"/>
            <a:ext cx="1752600" cy="49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6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rperez\Documents\Meetings\Regional Rep Meetings\October 2014\Source Files\Images\Ele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22496" r="13752" b="20836"/>
          <a:stretch/>
        </p:blipFill>
        <p:spPr bwMode="auto">
          <a:xfrm>
            <a:off x="4371867" y="4341695"/>
            <a:ext cx="4162533" cy="24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 Element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382000" cy="3276601"/>
          </a:xfrm>
        </p:spPr>
        <p:txBody>
          <a:bodyPr/>
          <a:lstStyle/>
          <a:p>
            <a:r>
              <a:rPr lang="en-US" sz="2400" dirty="0" smtClean="0"/>
              <a:t>Standard 6/6 &amp; 10/6</a:t>
            </a:r>
          </a:p>
          <a:p>
            <a:pPr lvl="1"/>
            <a:r>
              <a:rPr lang="en-US" dirty="0" smtClean="0"/>
              <a:t>Copper upper 4500W element</a:t>
            </a:r>
          </a:p>
          <a:p>
            <a:pPr lvl="1"/>
            <a:r>
              <a:rPr lang="en-US" dirty="0" smtClean="0"/>
              <a:t>Incoloy lower 4500W element; resist scale</a:t>
            </a:r>
          </a:p>
          <a:p>
            <a:r>
              <a:rPr lang="en-US" sz="2400" dirty="0" smtClean="0"/>
              <a:t>Premium 10/10</a:t>
            </a:r>
          </a:p>
          <a:p>
            <a:pPr lvl="1"/>
            <a:r>
              <a:rPr lang="en-US" dirty="0" smtClean="0"/>
              <a:t>Dual Incoloy 5500W elements; resist scale, faster recovery</a:t>
            </a:r>
          </a:p>
          <a:p>
            <a:pPr lvl="1"/>
            <a:r>
              <a:rPr lang="en-US" dirty="0" smtClean="0"/>
              <a:t>Electronic thermostat replaces electromechanical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7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58200" cy="1905000"/>
          </a:xfrm>
        </p:spPr>
        <p:txBody>
          <a:bodyPr/>
          <a:lstStyle/>
          <a:p>
            <a:r>
              <a:rPr lang="en-US" sz="2400" dirty="0" smtClean="0"/>
              <a:t>Junction box design changes from round/painted to rectangular/galvanized</a:t>
            </a:r>
          </a:p>
          <a:p>
            <a:pPr lvl="1"/>
            <a:r>
              <a:rPr lang="en-US" dirty="0" smtClean="0"/>
              <a:t>Internal ground screw</a:t>
            </a:r>
          </a:p>
          <a:p>
            <a:pPr lvl="1"/>
            <a:r>
              <a:rPr lang="en-US" dirty="0" smtClean="0"/>
              <a:t>½” &amp; ¾” conduit ready</a:t>
            </a:r>
            <a:endParaRPr lang="en-US" dirty="0"/>
          </a:p>
        </p:txBody>
      </p:sp>
      <p:pic>
        <p:nvPicPr>
          <p:cNvPr id="37891" name="Picture 3" descr="C:\Users\rperez\AppData\Local\Microsoft\Windows\Temporary Internet Files\Content.Outlook\S7Y6V8T1\IMG_0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90900"/>
            <a:ext cx="3606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1222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Frutiger LT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Frutiger LT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Frutiger LT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Frutiger LT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Frutiger LT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Frutiger LT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Frutiger LT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Frutiger LT 55 Roman" pitchFamily="34" charset="0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Standardization - Junction Box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8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2531" name="Picture 3" descr="C:\Users\bhewa\Desktop\jbox2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33750"/>
            <a:ext cx="3682986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Standardization - Thermostat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828799"/>
          </a:xfrm>
        </p:spPr>
        <p:txBody>
          <a:bodyPr/>
          <a:lstStyle/>
          <a:p>
            <a:r>
              <a:rPr lang="en-US" sz="2400" dirty="0" smtClean="0"/>
              <a:t>APCOM thermostat now standard production on all residential electric</a:t>
            </a:r>
          </a:p>
          <a:p>
            <a:r>
              <a:rPr lang="en-US" sz="2400" dirty="0" smtClean="0"/>
              <a:t>New thermostat bracket</a:t>
            </a:r>
          </a:p>
          <a:p>
            <a:r>
              <a:rPr lang="en-US" sz="2400" dirty="0" smtClean="0"/>
              <a:t>TOD available for service replacements</a:t>
            </a:r>
            <a:endParaRPr lang="en-US" sz="2400" dirty="0"/>
          </a:p>
        </p:txBody>
      </p:sp>
      <p:pic>
        <p:nvPicPr>
          <p:cNvPr id="8" name="Picture 3" descr="C:\Users\pdana\Documents\New Products\Thermostats\TODvs APCOM Thermost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4406900" y="6324600"/>
            <a:ext cx="2971800" cy="4572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LT 55 Roman" pitchFamily="34" charset="0"/>
              <a:cs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326"/>
            <a:ext cx="457200" cy="244474"/>
          </a:xfrm>
        </p:spPr>
        <p:txBody>
          <a:bodyPr/>
          <a:lstStyle/>
          <a:p>
            <a:pPr algn="ctr">
              <a:defRPr/>
            </a:pPr>
            <a:fld id="{626B1448-E4AA-4278-A716-47549AEA313E}" type="slidenum">
              <a:rPr lang="en-US" sz="1000" smtClean="0">
                <a:solidFill>
                  <a:srgbClr val="000000"/>
                </a:solidFill>
              </a:rPr>
              <a:pPr algn="ctr">
                <a:defRPr/>
              </a:pPr>
              <a:t>9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ons Learned – BTH Clicking Relay">
  <a:themeElements>
    <a:clrScheme name="A%20O%20Smith%20PowerPoint%20-%20lower%20res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%20O%20Smith%20PowerPoint%20-%20lower%20res[1]">
      <a:majorFont>
        <a:latin typeface="Frutiger LT 55 Roman"/>
        <a:ea typeface=""/>
        <a:cs typeface=""/>
      </a:majorFont>
      <a:minorFont>
        <a:latin typeface="Frutiger LT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55 Roman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55 Roman" pitchFamily="34" charset="0"/>
            <a:cs typeface="Arial" charset="0"/>
          </a:defRPr>
        </a:defPPr>
      </a:lstStyle>
    </a:lnDef>
  </a:objectDefaults>
  <a:extraClrSchemeLst>
    <a:extraClrScheme>
      <a:clrScheme name="A%20O%20Smith%20PowerPoint%20-%20lower%20res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%20O%20Smith%20PowerPoint%20-%20lower%20res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%20O%20Smith%20PowerPoint%20-%20lower%20res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%20O%20Smith%20PowerPoint%20-%20lower%20res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%20O%20Smith%20PowerPoint%20-%20lower%20res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%20O%20Smith%20PowerPoint%20-%20lower%20res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1555</Words>
  <Application>Microsoft Office PowerPoint</Application>
  <PresentationFormat>On-screen Show (4:3)</PresentationFormat>
  <Paragraphs>489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Lessons Learned – BTH Clicking Relay</vt:lpstr>
      <vt:lpstr>Microsoft Excel Worksheet</vt:lpstr>
      <vt:lpstr>NAECA III Product Training</vt:lpstr>
      <vt:lpstr>NAECA III Requirements</vt:lpstr>
      <vt:lpstr>Electric Objective &amp; Scope</vt:lpstr>
      <vt:lpstr>NAECA III Exemptions</vt:lpstr>
      <vt:lpstr>Electric Overview</vt:lpstr>
      <vt:lpstr>Product Standardization</vt:lpstr>
      <vt:lpstr>Electric Element Changes</vt:lpstr>
      <vt:lpstr>PowerPoint Presentation</vt:lpstr>
      <vt:lpstr>Standardization - Thermostat</vt:lpstr>
      <vt:lpstr>External Insulating Blanket</vt:lpstr>
      <vt:lpstr>6/6 &amp; 10/6 Tall Electric Models</vt:lpstr>
      <vt:lpstr>6/6 &amp; 10/6 Short Electric Models</vt:lpstr>
      <vt:lpstr>6/6 &amp; 10/6 Lowboy Electric Models</vt:lpstr>
      <vt:lpstr>Mobile Home Electric</vt:lpstr>
      <vt:lpstr>Electric Replacement Options Example</vt:lpstr>
      <vt:lpstr>Mixing Valve Application</vt:lpstr>
      <vt:lpstr>New 66 &amp; 80 Gallon Heat Pump</vt:lpstr>
      <vt:lpstr>Heat Pump Electric</vt:lpstr>
      <vt:lpstr>Heat Pump Replacement Options Example</vt:lpstr>
      <vt:lpstr>Electronic Models Overview</vt:lpstr>
      <vt:lpstr>Premium Electric Product Line</vt:lpstr>
      <vt:lpstr>Electronic Thermostat</vt:lpstr>
      <vt:lpstr>Electronic Thermostat User Interface</vt:lpstr>
      <vt:lpstr>AO Smith SmartPort</vt:lpstr>
      <vt:lpstr>Smart Grid CEA-2045 Bridge Module</vt:lpstr>
      <vt:lpstr>WiFi Controller Capable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Leak Detection</dc:title>
  <dc:creator/>
  <cp:lastModifiedBy/>
  <cp:revision>482</cp:revision>
  <dcterms:created xsi:type="dcterms:W3CDTF">2013-07-18T18:46:29Z</dcterms:created>
  <dcterms:modified xsi:type="dcterms:W3CDTF">2015-04-08T18:39:03Z</dcterms:modified>
</cp:coreProperties>
</file>