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380" r:id="rId2"/>
    <p:sldId id="434" r:id="rId3"/>
    <p:sldId id="480" r:id="rId4"/>
    <p:sldId id="471" r:id="rId5"/>
    <p:sldId id="473" r:id="rId6"/>
    <p:sldId id="474" r:id="rId7"/>
    <p:sldId id="475" r:id="rId8"/>
    <p:sldId id="476" r:id="rId9"/>
    <p:sldId id="477" r:id="rId10"/>
    <p:sldId id="478" r:id="rId11"/>
    <p:sldId id="479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ITC Avant Garde Gothic Demi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55A6EF"/>
    <a:srgbClr val="3293EC"/>
    <a:srgbClr val="4EB5EE"/>
    <a:srgbClr val="1699E2"/>
    <a:srgbClr val="297CCF"/>
    <a:srgbClr val="2B6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96286" autoAdjust="0"/>
  </p:normalViewPr>
  <p:slideViewPr>
    <p:cSldViewPr snapToGrid="0">
      <p:cViewPr>
        <p:scale>
          <a:sx n="59" d="100"/>
          <a:sy n="59" d="100"/>
        </p:scale>
        <p:origin x="-1602" y="-1080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618" y="1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9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618" y="8832859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9C97274-CB6D-4AC0-9719-FD25E81F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4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18" y="1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102" y="4416430"/>
            <a:ext cx="5033797" cy="41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9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18" y="8832859"/>
            <a:ext cx="2971382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5" tIns="46217" rIns="92435" bIns="4621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ED60C43-04DD-448B-974F-749DD7279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55737-EEC1-4103-9D2D-960605012AA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B5658-C04F-46E0-A16A-4CCC65302EAD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B5658-C04F-46E0-A16A-4CCC65302EAD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os swoos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6038"/>
            <a:ext cx="9144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os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73088"/>
            <a:ext cx="471646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11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4518-7C23-468E-96B5-D13F5AC115B6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57D2-8EDA-42F2-903C-1433BEA5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C4F31-5ECD-4530-BD23-4D9E50940948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A036-C3F0-4093-A7F0-AEFF087E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E0F0-996E-405F-94DD-A3FD53FB4DE3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9932-6054-4B9D-BCE6-FA9A17F4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804A-CBCB-42A4-8499-C192E024A64B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AAFA-8202-4CB4-BD2B-0C8AC4770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F396B-4F29-4618-B984-C5D8FE066CE2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956E-9C62-45E3-A978-D1C43D04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2488-194F-4B47-8267-18AFC1B13C83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CA503-837A-41A0-9DC9-8CD7EB41A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5549-62BF-4840-810B-45F1186B53D2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99B5-F9E1-4073-88E6-24C61D9E3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93E3-5416-44D2-A6BD-3E6EEE11604B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0CB1-561D-428B-A1C8-DCC2018D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3ECF-4A42-4802-9886-F03CCD06BF11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5DB3-FB1A-42E6-A9DE-4CEE3EB65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C46A-675C-4F99-93E1-81FDC27417D8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7F42-6CA0-4A11-A6BF-856CC1430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2671E34-187A-411C-8ECF-C7199D0A1E39}" type="datetime4">
              <a:rPr lang="en-US"/>
              <a:pPr>
                <a:defRPr/>
              </a:pPr>
              <a:t>August 31, 2015</a:t>
            </a:fld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Frutiger Linotyp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18C522A-A412-42C0-AE3C-02B9159E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aos swoos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62000"/>
            <a:ext cx="914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aos logo sm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324600"/>
            <a:ext cx="131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53F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53F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57225" y="3424238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Texas BTN to BTL </a:t>
            </a:r>
            <a:br>
              <a:rPr lang="en-US" sz="2800" dirty="0" smtClean="0"/>
            </a:br>
            <a:r>
              <a:rPr lang="en-US" sz="2800" dirty="0" smtClean="0"/>
              <a:t>Low NOx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New BTL Series 200 Blower Assembly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00" y="20119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17340"/>
            <a:ext cx="349408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06" y="1719808"/>
            <a:ext cx="3456081" cy="455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1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New BTL Series 200 Control Assembly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00" y="20119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475709"/>
            <a:ext cx="2867955" cy="47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98" y="2011908"/>
            <a:ext cx="445476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0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D36B5-4FCA-4833-A003-732DB74836D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BTN to BTL</a:t>
            </a:r>
          </a:p>
        </p:txBody>
      </p:sp>
      <p:pic>
        <p:nvPicPr>
          <p:cNvPr id="47106" name="Picture 2" descr="http://www.hotwater.com/lit/media/com-gas/bti-btn_masterf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1455095"/>
            <a:ext cx="1941094" cy="48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hotwater.com/lit/media/com-gas/masterfit_bt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28" y="1402271"/>
            <a:ext cx="2443247" cy="50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979" y="6408821"/>
            <a:ext cx="1780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BTN Design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69813" y="6416843"/>
            <a:ext cx="1780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BTL Design</a:t>
            </a:r>
            <a:endParaRPr lang="en-US" b="1" dirty="0"/>
          </a:p>
        </p:txBody>
      </p:sp>
      <p:sp>
        <p:nvSpPr>
          <p:cNvPr id="2" name="Right Arrow 1"/>
          <p:cNvSpPr/>
          <p:nvPr/>
        </p:nvSpPr>
        <p:spPr bwMode="auto">
          <a:xfrm>
            <a:off x="4163209" y="3334871"/>
            <a:ext cx="849855" cy="523612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TC Avant Garde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Number Compare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199B5-F9E1-4073-88E6-24C61D9E36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30791"/>
              </p:ext>
            </p:extLst>
          </p:nvPr>
        </p:nvGraphicFramePr>
        <p:xfrm>
          <a:off x="2861533" y="1344700"/>
          <a:ext cx="3377901" cy="5314282"/>
        </p:xfrm>
        <a:graphic>
          <a:graphicData uri="http://schemas.openxmlformats.org/drawingml/2006/table">
            <a:tbl>
              <a:tblPr/>
              <a:tblGrid>
                <a:gridCol w="1674135"/>
                <a:gridCol w="1703766"/>
              </a:tblGrid>
              <a:tr h="2629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 O. Smith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 BTN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BTL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BTN-120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BTL-120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BTN-154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BTL-154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BTN-180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BTL-180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BTL-198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BTN-199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BTL-199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BTN-200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BTN-250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BTL-250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BTN-275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BTL-275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BTN-310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BTL-310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BTN-366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BTL-366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BTN-400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BTL-400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BTN-200A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BTN-250A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BTL-250A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BTN-275A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BTL-275A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BTN-310A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BTL-310A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BTN-366A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BTL-366A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BTN-400A</a:t>
                      </a:r>
                    </a:p>
                  </a:txBody>
                  <a:tcPr marL="5683" marR="5683" marT="568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BTL-400A</a:t>
                      </a:r>
                    </a:p>
                  </a:txBody>
                  <a:tcPr marL="5683" marR="5683" marT="5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D36B5-4FCA-4833-A003-732DB74836D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Comparison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26046"/>
              </p:ext>
            </p:extLst>
          </p:nvPr>
        </p:nvGraphicFramePr>
        <p:xfrm>
          <a:off x="2566737" y="1509095"/>
          <a:ext cx="3641558" cy="4774962"/>
        </p:xfrm>
        <a:graphic>
          <a:graphicData uri="http://schemas.openxmlformats.org/drawingml/2006/table">
            <a:tbl>
              <a:tblPr/>
              <a:tblGrid>
                <a:gridCol w="1339092"/>
                <a:gridCol w="1156050"/>
                <a:gridCol w="1146416"/>
              </a:tblGrid>
              <a:tr h="4163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BTN Design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BTL Design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Range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120 - 400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120 - 400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199K Models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Gallon Only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&amp; 100 Gallon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100/199 Height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72"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71-3/4"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100/199 Diameter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27-3/4"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27-3/4"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Blower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- Pull blower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Bottom - Push blower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8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 Switch Max Deformation Pressure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8" W.C.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14" W.C.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Valve 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Honeywell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Rodgers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Ignitor 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 Surface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Spark to Pilot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Burner</a:t>
                      </a:r>
                    </a:p>
                  </a:txBody>
                  <a:tcPr marL="4137" marR="4137" marT="4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Swordfish w/bracket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Tube Burner</a:t>
                      </a:r>
                    </a:p>
                  </a:txBody>
                  <a:tcPr marL="4137" marR="4137" marT="4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http://www.hotwater.com/lit/media/com-gas/bti-btn_masterf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4" y="1455095"/>
            <a:ext cx="1941094" cy="48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hotwater.com/lit/media/com-gas/masterfit_bt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13789"/>
          <a:stretch/>
        </p:blipFill>
        <p:spPr bwMode="auto">
          <a:xfrm>
            <a:off x="6476165" y="1684421"/>
            <a:ext cx="2106362" cy="4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New BTL Series 200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00" y="1819404"/>
            <a:ext cx="4921584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Key Product Attributes</a:t>
            </a: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altLang="en-US" sz="2400" b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Exceeds TX NOx by 200%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80% thermal efficiency </a:t>
            </a:r>
            <a:endParaRPr lang="en-US" altLang="en-US" sz="2400" b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New 80 gallon 199K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No damper design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Designed for reliability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Self cleaning with front inlet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Ultra Coat glassing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kern="0" dirty="0" smtClean="0">
                <a:solidFill>
                  <a:srgbClr val="000000"/>
                </a:solidFill>
                <a:latin typeface="Arial"/>
              </a:rPr>
              <a:t>Top, Front, Rear water connections</a:t>
            </a:r>
            <a:endParaRPr lang="en-US" altLang="en-US" sz="2400" b="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http://www.hotwater.com/lit/media/com-gas/masterfit_bt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13789"/>
          <a:stretch/>
        </p:blipFill>
        <p:spPr bwMode="auto">
          <a:xfrm>
            <a:off x="5898650" y="1713673"/>
            <a:ext cx="2106362" cy="4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New BCL Series 200 Design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" y="2348705"/>
            <a:ext cx="4572000" cy="356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3 tank </a:t>
            </a: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capacities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10 models</a:t>
            </a:r>
            <a:endParaRPr lang="en-US" altLang="en-US" sz="2400" b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81 Gal</a:t>
            </a: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: 120, 154, 180</a:t>
            </a:r>
            <a:r>
              <a:rPr lang="en-US" altLang="en-US" sz="2400" b="0" kern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en-US" sz="2400" b="0" kern="0" smtClean="0">
                <a:solidFill>
                  <a:srgbClr val="000000"/>
                </a:solidFill>
                <a:latin typeface="Arial"/>
              </a:rPr>
              <a:t>198</a:t>
            </a:r>
            <a:endParaRPr lang="en-US" altLang="en-US" sz="2400" b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100 Gal</a:t>
            </a: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: 199, </a:t>
            </a: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250, 275</a:t>
            </a:r>
            <a:endParaRPr lang="en-US" altLang="en-US" sz="2400" b="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86 </a:t>
            </a: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Gal</a:t>
            </a: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310</a:t>
            </a:r>
            <a:r>
              <a:rPr lang="en-US" altLang="en-US" sz="2400" b="0" kern="0" dirty="0">
                <a:solidFill>
                  <a:srgbClr val="000000"/>
                </a:solidFill>
                <a:latin typeface="Arial"/>
              </a:rPr>
              <a:t>, 366, </a:t>
            </a:r>
            <a:r>
              <a:rPr lang="en-US" altLang="en-US" sz="2400" b="0" kern="0" dirty="0" smtClean="0">
                <a:solidFill>
                  <a:srgbClr val="000000"/>
                </a:solidFill>
                <a:latin typeface="Arial"/>
              </a:rPr>
              <a:t>400</a:t>
            </a:r>
          </a:p>
          <a:p>
            <a:pPr lvl="1">
              <a:spcBef>
                <a:spcPct val="20000"/>
              </a:spcBef>
            </a:pPr>
            <a:endParaRPr lang="en-US" altLang="en-US" sz="2400" b="0" kern="0" dirty="0" smtClean="0">
              <a:solidFill>
                <a:srgbClr val="000000"/>
              </a:solidFill>
              <a:latin typeface="Arial"/>
            </a:endParaRPr>
          </a:p>
          <a:p>
            <a:pPr lvl="1">
              <a:spcBef>
                <a:spcPct val="20000"/>
              </a:spcBef>
            </a:pPr>
            <a:endParaRPr lang="en-US" altLang="en-US" sz="2400" b="0" kern="0" dirty="0">
              <a:solidFill>
                <a:srgbClr val="000000"/>
              </a:solidFill>
              <a:latin typeface="Arial"/>
            </a:endParaRPr>
          </a:p>
          <a:p>
            <a:pPr lvl="1">
              <a:spcBef>
                <a:spcPct val="20000"/>
              </a:spcBef>
            </a:pPr>
            <a:endParaRPr lang="en-US" altLang="en-US" sz="2400" b="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http://www.hotwater.com/lit/media/com-gas/masterfit_bt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 r="13789"/>
          <a:stretch/>
        </p:blipFill>
        <p:spPr bwMode="auto">
          <a:xfrm>
            <a:off x="5465514" y="1713673"/>
            <a:ext cx="2106362" cy="4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8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New BTL Series 200 Design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57801"/>
            <a:ext cx="3694113" cy="53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02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BTL Series 200 Combustion Chamber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00" y="20119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14043" r="16631" b="16702"/>
          <a:stretch>
            <a:fillRect/>
          </a:stretch>
        </p:blipFill>
        <p:spPr bwMode="auto">
          <a:xfrm>
            <a:off x="469900" y="2011908"/>
            <a:ext cx="42672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1" y="1549399"/>
            <a:ext cx="234503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8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73025"/>
            <a:ext cx="7772400" cy="493713"/>
          </a:xfrm>
        </p:spPr>
        <p:txBody>
          <a:bodyPr/>
          <a:lstStyle/>
          <a:p>
            <a:pPr eaLnBrk="1" hangingPunct="1"/>
            <a:r>
              <a:rPr lang="en-US" dirty="0" smtClean="0"/>
              <a:t>New BTL Series 200 Burner Assembly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900" y="20119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2011908"/>
            <a:ext cx="81565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4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utiger LT 55 Roman"/>
        <a:ea typeface=""/>
        <a:cs typeface=""/>
      </a:majorFont>
      <a:minorFont>
        <a:latin typeface="Frutige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Avant Garde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Avant Garde Gothic Dem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9005</TotalTime>
  <Words>248</Words>
  <Application>Microsoft Office PowerPoint</Application>
  <PresentationFormat>On-screen Show (4:3)</PresentationFormat>
  <Paragraphs>105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Texas BTN to BTL  Low NOx</vt:lpstr>
      <vt:lpstr>BTN to BTL</vt:lpstr>
      <vt:lpstr>Model Number Compare</vt:lpstr>
      <vt:lpstr>Design Comparison</vt:lpstr>
      <vt:lpstr>New BTL Series 200 Design</vt:lpstr>
      <vt:lpstr>New BCL Series 200 Design</vt:lpstr>
      <vt:lpstr>New BTL Series 200 Design</vt:lpstr>
      <vt:lpstr>BTL Series 200 Combustion Chamber</vt:lpstr>
      <vt:lpstr>New BTL Series 200 Burner Assembly</vt:lpstr>
      <vt:lpstr>New BTL Series 200 Blower Assembly</vt:lpstr>
      <vt:lpstr>New BTL Series 200 Control Assembly</vt:lpstr>
    </vt:vector>
  </TitlesOfParts>
  <Company>bgh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ctew</dc:creator>
  <cp:lastModifiedBy>Schulz, Matt</cp:lastModifiedBy>
  <cp:revision>637</cp:revision>
  <cp:lastPrinted>2001-01-22T15:44:02Z</cp:lastPrinted>
  <dcterms:created xsi:type="dcterms:W3CDTF">2012-08-09T05:12:34Z</dcterms:created>
  <dcterms:modified xsi:type="dcterms:W3CDTF">2015-08-31T16:16:38Z</dcterms:modified>
</cp:coreProperties>
</file>