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94" r:id="rId2"/>
    <p:sldId id="501" r:id="rId3"/>
    <p:sldId id="502" r:id="rId4"/>
    <p:sldId id="503" r:id="rId5"/>
    <p:sldId id="504" r:id="rId6"/>
    <p:sldId id="505" r:id="rId7"/>
    <p:sldId id="506" r:id="rId8"/>
    <p:sldId id="507" r:id="rId9"/>
    <p:sldId id="508" r:id="rId10"/>
    <p:sldId id="509" r:id="rId11"/>
    <p:sldId id="510" r:id="rId12"/>
    <p:sldId id="511" r:id="rId13"/>
    <p:sldId id="512" r:id="rId14"/>
    <p:sldId id="513" r:id="rId15"/>
    <p:sldId id="514" r:id="rId16"/>
    <p:sldId id="515" r:id="rId17"/>
    <p:sldId id="516" r:id="rId18"/>
    <p:sldId id="517" r:id="rId19"/>
    <p:sldId id="518" r:id="rId20"/>
    <p:sldId id="519" r:id="rId21"/>
    <p:sldId id="520" r:id="rId22"/>
    <p:sldId id="499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FF00"/>
    <a:srgbClr val="D1A387"/>
    <a:srgbClr val="CC99FF"/>
    <a:srgbClr val="33CCFF"/>
    <a:srgbClr val="FFCC00"/>
    <a:srgbClr val="00853F"/>
    <a:srgbClr val="9933FF"/>
    <a:srgbClr val="FF0000"/>
    <a:srgbClr val="048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6" autoAdjust="0"/>
    <p:restoredTop sz="94660"/>
  </p:normalViewPr>
  <p:slideViewPr>
    <p:cSldViewPr>
      <p:cViewPr>
        <p:scale>
          <a:sx n="52" d="100"/>
          <a:sy n="52" d="100"/>
        </p:scale>
        <p:origin x="-1800" y="-1266"/>
      </p:cViewPr>
      <p:guideLst>
        <p:guide orient="horz" pos="432"/>
        <p:guide pos="25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39"/>
    </p:cViewPr>
  </p:sorterViewPr>
  <p:notesViewPr>
    <p:cSldViewPr>
      <p:cViewPr varScale="1">
        <p:scale>
          <a:sx n="60" d="100"/>
          <a:sy n="60" d="100"/>
        </p:scale>
        <p:origin x="-240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 defTabSz="932274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 algn="r" defTabSz="932274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56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 defTabSz="932274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56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 algn="r" defTabSz="932274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DF3B67A-2A9F-4BDD-9E9E-E7221998F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defTabSz="914409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 defTabSz="914409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56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defTabSz="914409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56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 defTabSz="914409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3F47BB-5437-49DD-BA83-BF2889E57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7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1pPr>
            <a:lvl2pPr marL="742950" indent="-28575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2pPr>
            <a:lvl3pPr marL="11430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3pPr>
            <a:lvl4pPr marL="16002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4pPr>
            <a:lvl5pPr marL="20574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9pPr>
          </a:lstStyle>
          <a:p>
            <a:fld id="{C3B34047-A575-4C57-94EE-FEDBB06DD2FB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a separate presentation</a:t>
            </a:r>
            <a:r>
              <a:rPr lang="en-US" baseline="0" dirty="0" smtClean="0"/>
              <a:t> for powered anode.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DF44F-2D3C-4D05-BB97-C41980132D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16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1pPr>
            <a:lvl2pPr marL="742950" indent="-28575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2pPr>
            <a:lvl3pPr marL="11430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3pPr>
            <a:lvl4pPr marL="16002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4pPr>
            <a:lvl5pPr marL="20574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9pPr>
          </a:lstStyle>
          <a:p>
            <a:fld id="{777DF055-817D-46AC-B7A5-9F3BBAFFE50E}" type="slidenum">
              <a:rPr lang="en-US" sz="1200" smtClean="0">
                <a:latin typeface="Times New Roman" pitchFamily="18" charset="0"/>
              </a:rPr>
              <a:pPr/>
              <a:t>17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1pPr>
            <a:lvl2pPr marL="742950" indent="-28575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2pPr>
            <a:lvl3pPr marL="11430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3pPr>
            <a:lvl4pPr marL="16002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4pPr>
            <a:lvl5pPr marL="20574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9pPr>
          </a:lstStyle>
          <a:p>
            <a:fld id="{777DF055-817D-46AC-B7A5-9F3BBAFFE50E}" type="slidenum">
              <a:rPr lang="en-US" sz="1200" smtClean="0">
                <a:latin typeface="Times New Roman" pitchFamily="18" charset="0"/>
              </a:rPr>
              <a:pPr/>
              <a:t>19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1pPr>
            <a:lvl2pPr marL="742950" indent="-28575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2pPr>
            <a:lvl3pPr marL="11430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3pPr>
            <a:lvl4pPr marL="16002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4pPr>
            <a:lvl5pPr marL="20574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9pPr>
          </a:lstStyle>
          <a:p>
            <a:fld id="{777DF055-817D-46AC-B7A5-9F3BBAFFE50E}" type="slidenum">
              <a:rPr lang="en-US" sz="1200" smtClean="0">
                <a:latin typeface="Times New Roman" pitchFamily="18" charset="0"/>
              </a:rPr>
              <a:pPr/>
              <a:t>20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1pPr>
            <a:lvl2pPr marL="742950" indent="-28575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2pPr>
            <a:lvl3pPr marL="11430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3pPr>
            <a:lvl4pPr marL="16002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4pPr>
            <a:lvl5pPr marL="20574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9pPr>
          </a:lstStyle>
          <a:p>
            <a:fld id="{777DF055-817D-46AC-B7A5-9F3BBAFFE50E}" type="slidenum">
              <a:rPr lang="en-US" sz="1200" smtClean="0">
                <a:latin typeface="Times New Roman" pitchFamily="18" charset="0"/>
              </a:rPr>
              <a:pPr/>
              <a:t>21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1pPr>
            <a:lvl2pPr marL="742950" indent="-28575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2pPr>
            <a:lvl3pPr marL="11430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3pPr>
            <a:lvl4pPr marL="16002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4pPr>
            <a:lvl5pPr marL="20574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9pPr>
          </a:lstStyle>
          <a:p>
            <a:fld id="{777DF055-817D-46AC-B7A5-9F3BBAFFE50E}" type="slidenum">
              <a:rPr lang="en-US" sz="1200" smtClean="0">
                <a:latin typeface="Times New Roman" pitchFamily="18" charset="0"/>
              </a:rPr>
              <a:pPr/>
              <a:t>22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8C30EE-4DA6-4585-A293-1BB9ECAA891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8C30EE-4DA6-4585-A293-1BB9ECAA891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8C30EE-4DA6-4585-A293-1BB9ECAA891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1pPr>
            <a:lvl2pPr marL="742950" indent="-28575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2pPr>
            <a:lvl3pPr marL="11430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3pPr>
            <a:lvl4pPr marL="16002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4pPr>
            <a:lvl5pPr marL="20574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9pPr>
          </a:lstStyle>
          <a:p>
            <a:fld id="{777DF055-817D-46AC-B7A5-9F3BBAFFE50E}" type="slidenum">
              <a:rPr lang="en-US" sz="1200" smtClean="0">
                <a:latin typeface="Times New Roman" pitchFamily="18" charset="0"/>
              </a:rPr>
              <a:pPr/>
              <a:t>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1pPr>
            <a:lvl2pPr marL="742950" indent="-28575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2pPr>
            <a:lvl3pPr marL="11430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3pPr>
            <a:lvl4pPr marL="16002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4pPr>
            <a:lvl5pPr marL="20574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9pPr>
          </a:lstStyle>
          <a:p>
            <a:fld id="{777DF055-817D-46AC-B7A5-9F3BBAFFE50E}" type="slidenum">
              <a:rPr lang="en-US" sz="1200" smtClean="0">
                <a:latin typeface="Times New Roman" pitchFamily="18" charset="0"/>
              </a:rPr>
              <a:pPr/>
              <a:t>9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1pPr>
            <a:lvl2pPr marL="742950" indent="-28575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2pPr>
            <a:lvl3pPr marL="11430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3pPr>
            <a:lvl4pPr marL="16002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4pPr>
            <a:lvl5pPr marL="2057400" indent="-228600" defTabSz="923925"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ITC Avant Garde Gothic Demi" pitchFamily="34" charset="0"/>
              </a:defRPr>
            </a:lvl9pPr>
          </a:lstStyle>
          <a:p>
            <a:fld id="{777DF055-817D-46AC-B7A5-9F3BBAFFE50E}" type="slidenum">
              <a:rPr lang="en-US" sz="1200" smtClean="0">
                <a:latin typeface="Times New Roman" pitchFamily="18" charset="0"/>
              </a:rPr>
              <a:pPr/>
              <a:t>10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8C30EE-4DA6-4585-A293-1BB9ECAA891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72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8C30EE-4DA6-4585-A293-1BB9ECAA891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72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aos swoos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86038"/>
            <a:ext cx="9144000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4" descr="aos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573088"/>
            <a:ext cx="4716463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7115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2578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Subtitle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04F2-24B3-4E0B-B916-067907F55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8438"/>
            <a:ext cx="2057400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8438"/>
            <a:ext cx="60198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E101D-F225-4A76-8374-04F820CE7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DF102-D850-48BB-BB63-234B23199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73CDA-C593-42CB-BDBD-4715F9CB9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5767C-BA1F-486D-8E37-4F3DC2C27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D2E5B-B800-464D-8066-AF4634E14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176F2-F853-4485-BC90-DD44A440E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9CB62-6EF9-4E35-99E7-1D5EE75E6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AC01C-07EA-41D1-8815-B6FC40FF3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228A3-58EB-412C-A5FD-438586418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84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224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Frutiger Linotype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E89005A0-0C52-40BE-87ED-C8CA19016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3" descr="aos swoosh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762000"/>
            <a:ext cx="9144000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7" descr="aos logo smal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63246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Frutiger LT 55 Roman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Frutiger LT 55 Roman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Frutiger LT 55 Roman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Frutiger LT 55 Roman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Frutiger LT 55 Roman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Frutiger LT 55 Roman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Frutiger LT 55 Roman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Frutiger LT 55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853F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853F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853F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853F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853F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853F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853F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28600" y="3886200"/>
            <a:ext cx="6172200" cy="14700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Cyclone </a:t>
            </a:r>
            <a:r>
              <a:rPr lang="en-US" sz="2800" dirty="0" err="1" smtClean="0"/>
              <a:t>Mxi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Product Details</a:t>
            </a:r>
            <a:endParaRPr lang="en-US" sz="28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048000"/>
            <a:ext cx="3048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812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1451C-F45B-4974-AED1-1ACA9CCEE45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709738"/>
            <a:ext cx="8894763" cy="4691062"/>
          </a:xfrm>
        </p:spPr>
        <p:txBody>
          <a:bodyPr/>
          <a:lstStyle/>
          <a:p>
            <a:pPr>
              <a:lnSpc>
                <a:spcPct val="115000"/>
              </a:lnSpc>
              <a:defRPr/>
            </a:pPr>
            <a:r>
              <a:rPr lang="en-US" sz="2000" dirty="0" smtClean="0"/>
              <a:t>After 8 min of continuous operation unit accelerates to full fire/RPM for 45 seconds</a:t>
            </a:r>
            <a:endParaRPr lang="en-US" sz="2000" dirty="0"/>
          </a:p>
          <a:p>
            <a:r>
              <a:rPr lang="en-US" sz="2000" dirty="0" smtClean="0"/>
              <a:t>All blowers have RPM feedback back to controller</a:t>
            </a:r>
            <a:endParaRPr lang="en-US" sz="2000" dirty="0"/>
          </a:p>
          <a:p>
            <a:pPr lvl="1"/>
            <a:r>
              <a:rPr lang="en-US" sz="2000" dirty="0" smtClean="0"/>
              <a:t>3 model families (120, 150-250,300-500) all have same pre-purge, ignition and post ignition RPM’s</a:t>
            </a:r>
            <a:endParaRPr lang="en-US" sz="2000" dirty="0"/>
          </a:p>
          <a:p>
            <a:r>
              <a:rPr lang="en-US" sz="2000" dirty="0" smtClean="0"/>
              <a:t>Thermostat differential remains factory set at 8 degrees</a:t>
            </a:r>
          </a:p>
          <a:p>
            <a:r>
              <a:rPr lang="en-US" sz="2000" dirty="0" smtClean="0"/>
              <a:t>Tank temp remains 12:1 upper probe to lower probe</a:t>
            </a:r>
            <a:endParaRPr lang="en-US" sz="2000" dirty="0"/>
          </a:p>
          <a:p>
            <a:pPr marL="457200" lvl="1" indent="0">
              <a:lnSpc>
                <a:spcPct val="115000"/>
              </a:lnSpc>
              <a:buNone/>
              <a:defRPr/>
            </a:pPr>
            <a:endParaRPr lang="en-US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en-US" dirty="0"/>
              <a:t>Modulation </a:t>
            </a:r>
            <a:r>
              <a:rPr lang="en-US" dirty="0" smtClean="0"/>
              <a:t>Details Continued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444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2400"/>
            <a:ext cx="8229600" cy="563563"/>
          </a:xfrm>
        </p:spPr>
        <p:txBody>
          <a:bodyPr/>
          <a:lstStyle/>
          <a:p>
            <a:r>
              <a:rPr lang="en-US" dirty="0" smtClean="0"/>
              <a:t>Venting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59532" y="1452265"/>
            <a:ext cx="7632848" cy="4719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Frutiger LT 55 Roman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Frutiger LT 55 Roman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Frutiger LT 55 Roman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Frutiger LT 55 Roman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Frutiger LT 55 Roman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Frutiger LT 55 Roman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Frutiger LT 55 Roman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Frutiger LT 55 Roman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Frutiger LT 55 Roman" pitchFamily="34" charset="0"/>
              </a:defRPr>
            </a:lvl9pPr>
          </a:lstStyle>
          <a:p>
            <a:pPr marL="342900" lvl="1" indent="-342900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/>
              <a:t>3” &amp; 4” vent size for 120 – 250 (Same as current models)</a:t>
            </a:r>
          </a:p>
          <a:p>
            <a:pPr marL="342900" lvl="1" indent="-342900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/>
              <a:t>4” &amp; 6” vent size for  300 </a:t>
            </a:r>
            <a:r>
              <a:rPr lang="en-US" sz="2000" dirty="0"/>
              <a:t>– 500 (Same as current models</a:t>
            </a:r>
            <a:r>
              <a:rPr lang="en-US" sz="2000" dirty="0" smtClean="0"/>
              <a:t>)</a:t>
            </a:r>
          </a:p>
          <a:p>
            <a:pPr>
              <a:lnSpc>
                <a:spcPct val="150000"/>
              </a:lnSpc>
              <a:buFontTx/>
              <a:buBlip>
                <a:blip r:embed="rId3"/>
              </a:buBlip>
            </a:pPr>
            <a:r>
              <a:rPr lang="en-US" sz="2000" dirty="0" smtClean="0"/>
              <a:t>Same max. equivalent vent length as current production</a:t>
            </a:r>
          </a:p>
          <a:p>
            <a:pPr>
              <a:lnSpc>
                <a:spcPct val="150000"/>
              </a:lnSpc>
              <a:buFontTx/>
              <a:buBlip>
                <a:blip r:embed="rId3"/>
              </a:buBlip>
            </a:pPr>
            <a:r>
              <a:rPr lang="en-US" sz="2000" dirty="0" smtClean="0"/>
              <a:t>PVC, CPVC, </a:t>
            </a:r>
            <a:r>
              <a:rPr lang="en-US" sz="2000" dirty="0" smtClean="0"/>
              <a:t>PP</a:t>
            </a:r>
            <a:r>
              <a:rPr lang="en-US" sz="2000" dirty="0" smtClean="0"/>
              <a:t>, </a:t>
            </a:r>
            <a:r>
              <a:rPr lang="en-US" sz="2000" dirty="0"/>
              <a:t>AL29-4C </a:t>
            </a:r>
            <a:r>
              <a:rPr lang="en-US" sz="2000" dirty="0" smtClean="0"/>
              <a:t>Vent Materials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ULC S636 Approved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Approved Polypropylene- M&amp;G </a:t>
            </a:r>
            <a:r>
              <a:rPr lang="en-US" sz="2000" dirty="0" err="1" smtClean="0"/>
              <a:t>Duravent</a:t>
            </a:r>
            <a:r>
              <a:rPr lang="en-US" sz="2000" dirty="0" smtClean="0"/>
              <a:t> and </a:t>
            </a:r>
            <a:r>
              <a:rPr lang="en-US" sz="2000" dirty="0" err="1" smtClean="0"/>
              <a:t>Centrotherm</a:t>
            </a:r>
            <a:r>
              <a:rPr lang="en-US" sz="2000" dirty="0" smtClean="0"/>
              <a:t> </a:t>
            </a:r>
            <a:r>
              <a:rPr lang="en-US" sz="2000" dirty="0" err="1" smtClean="0"/>
              <a:t>InnoFlue</a:t>
            </a:r>
            <a:endParaRPr lang="en-US" sz="2000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Approved AL29-4C are </a:t>
            </a:r>
            <a:r>
              <a:rPr lang="en-US" sz="2000" dirty="0" err="1" smtClean="0"/>
              <a:t>HeatFab</a:t>
            </a:r>
            <a:r>
              <a:rPr lang="en-US" sz="2000" dirty="0" smtClean="0"/>
              <a:t> </a:t>
            </a:r>
            <a:r>
              <a:rPr lang="en-US" sz="2000" dirty="0" err="1" smtClean="0"/>
              <a:t>Saf</a:t>
            </a:r>
            <a:r>
              <a:rPr lang="en-US" sz="2000" dirty="0" smtClean="0"/>
              <a:t>-T and </a:t>
            </a:r>
            <a:r>
              <a:rPr lang="en-US" sz="2000" dirty="0" err="1" smtClean="0"/>
              <a:t>Duravent</a:t>
            </a:r>
            <a:r>
              <a:rPr lang="en-US" sz="2000" dirty="0" smtClean="0"/>
              <a:t> </a:t>
            </a:r>
            <a:r>
              <a:rPr lang="en-US" sz="2000" dirty="0" err="1" smtClean="0"/>
              <a:t>FasNSeal</a:t>
            </a:r>
            <a:endParaRPr lang="en-US" sz="2000" dirty="0" smtClean="0"/>
          </a:p>
          <a:p>
            <a:pPr marL="457200" lvl="1" indent="0">
              <a:lnSpc>
                <a:spcPct val="150000"/>
              </a:lnSpc>
              <a:buClr>
                <a:srgbClr val="048626"/>
              </a:buClr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E2341-0C70-499B-BC70-567982F08C8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2400"/>
            <a:ext cx="8229600" cy="563563"/>
          </a:xfrm>
        </p:spPr>
        <p:txBody>
          <a:bodyPr/>
          <a:lstStyle/>
          <a:p>
            <a:r>
              <a:rPr lang="en-US" dirty="0" smtClean="0"/>
              <a:t>Venting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59532" y="1219200"/>
            <a:ext cx="7632848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Frutiger LT 55 Roman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Frutiger LT 55 Roman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Frutiger LT 55 Roman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Frutiger LT 55 Roman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Frutiger LT 55 Roman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Frutiger LT 55 Roman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Frutiger LT 55 Roman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Frutiger LT 55 Roman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Frutiger LT 55 Roman" pitchFamily="34" charset="0"/>
              </a:defRPr>
            </a:lvl9pPr>
          </a:lstStyle>
          <a:p>
            <a:pPr marL="342900" lvl="1" indent="-342900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/>
              <a:t>Vents lengths unchanged</a:t>
            </a:r>
          </a:p>
          <a:p>
            <a:pPr marL="342900" lvl="1" indent="-342900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/>
              <a:t>Vent terminations</a:t>
            </a:r>
          </a:p>
          <a:p>
            <a:pPr lvl="1">
              <a:lnSpc>
                <a:spcPct val="150000"/>
              </a:lnSpc>
              <a:buClr>
                <a:srgbClr val="048626"/>
              </a:buClr>
              <a:buFont typeface="Arial" charset="0"/>
              <a:buChar char="–"/>
            </a:pPr>
            <a:r>
              <a:rPr lang="en-US" sz="2000" dirty="0" smtClean="0"/>
              <a:t>Standard termination (45 degree intake and 45 degree exhaust)</a:t>
            </a:r>
          </a:p>
          <a:p>
            <a:pPr lvl="1">
              <a:lnSpc>
                <a:spcPct val="150000"/>
              </a:lnSpc>
              <a:buClr>
                <a:srgbClr val="048626"/>
              </a:buClr>
              <a:buFont typeface="Arial" charset="0"/>
              <a:buChar char="–"/>
            </a:pPr>
            <a:r>
              <a:rPr lang="en-US" sz="2000" dirty="0"/>
              <a:t>Concentric venting termination (Optional)</a:t>
            </a:r>
          </a:p>
          <a:p>
            <a:pPr lvl="2">
              <a:lnSpc>
                <a:spcPct val="150000"/>
              </a:lnSpc>
              <a:buClr>
                <a:srgbClr val="048626"/>
              </a:buClr>
              <a:buFont typeface="Arial" charset="0"/>
              <a:buChar char="–"/>
            </a:pPr>
            <a:r>
              <a:rPr lang="en-US" sz="2000" b="1" dirty="0" smtClean="0"/>
              <a:t>120 to 250 </a:t>
            </a:r>
            <a:r>
              <a:rPr lang="en-US" sz="2000" dirty="0" smtClean="0"/>
              <a:t>use 3” concentric</a:t>
            </a:r>
          </a:p>
          <a:p>
            <a:pPr lvl="2">
              <a:lnSpc>
                <a:spcPct val="150000"/>
              </a:lnSpc>
              <a:buClr>
                <a:srgbClr val="048626"/>
              </a:buClr>
              <a:buFont typeface="Arial" charset="0"/>
              <a:buChar char="–"/>
            </a:pPr>
            <a:r>
              <a:rPr lang="en-US" sz="2000" b="1" dirty="0" smtClean="0"/>
              <a:t>300 to 500 </a:t>
            </a:r>
            <a:r>
              <a:rPr lang="en-US" sz="2000" dirty="0" smtClean="0"/>
              <a:t>use 4” concentric</a:t>
            </a:r>
          </a:p>
          <a:p>
            <a:pPr lvl="1">
              <a:lnSpc>
                <a:spcPct val="150000"/>
              </a:lnSpc>
              <a:buClr>
                <a:srgbClr val="048626"/>
              </a:buClr>
              <a:buFont typeface="Arial" charset="0"/>
              <a:buChar char="–"/>
            </a:pPr>
            <a:r>
              <a:rPr lang="en-US" sz="2000" dirty="0" smtClean="0"/>
              <a:t>Low profile venting termination (Optional)</a:t>
            </a:r>
          </a:p>
          <a:p>
            <a:pPr lvl="2">
              <a:lnSpc>
                <a:spcPct val="150000"/>
              </a:lnSpc>
              <a:buClr>
                <a:srgbClr val="048626"/>
              </a:buClr>
              <a:buFont typeface="Arial" charset="0"/>
              <a:buChar char="–"/>
            </a:pPr>
            <a:r>
              <a:rPr lang="en-US" sz="2000" dirty="0" smtClean="0"/>
              <a:t>3 &amp; 4” options</a:t>
            </a:r>
          </a:p>
          <a:p>
            <a:pPr marL="457200" lvl="1" indent="0">
              <a:lnSpc>
                <a:spcPct val="150000"/>
              </a:lnSpc>
              <a:buClr>
                <a:srgbClr val="048626"/>
              </a:buClr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758856"/>
            <a:ext cx="2426208" cy="177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94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Content Placeholder 2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3" b="5309"/>
          <a:stretch/>
        </p:blipFill>
        <p:spPr>
          <a:xfrm>
            <a:off x="1554692" y="2094131"/>
            <a:ext cx="6034616" cy="391400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Control Box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1447800"/>
            <a:ext cx="1714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Power Supply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343275" y="12954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Low Voltage Field Wiring.            CCB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61722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Transformer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362200" y="1817132"/>
            <a:ext cx="762000" cy="926068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2076450" y="2079486"/>
            <a:ext cx="1047750" cy="816114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6096000" y="1981200"/>
            <a:ext cx="304800" cy="609600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H="1" flipV="1">
            <a:off x="2590800" y="5410200"/>
            <a:ext cx="228600" cy="762000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4114800" y="1981200"/>
            <a:ext cx="685800" cy="1066800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334000" y="1981200"/>
            <a:ext cx="381000" cy="762000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6172200" y="13716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Configuration Key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75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Control Sequence of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70038"/>
            <a:ext cx="8229600" cy="4525962"/>
          </a:xfrm>
        </p:spPr>
        <p:txBody>
          <a:bodyPr/>
          <a:lstStyle/>
          <a:p>
            <a:pPr marL="457200" indent="-457200" eaLnBrk="1" hangingPunct="1"/>
            <a:r>
              <a:rPr lang="en-US" altLang="en-US" sz="2000" dirty="0" smtClean="0"/>
              <a:t>Simplified Sequence</a:t>
            </a:r>
          </a:p>
          <a:p>
            <a:pPr marL="857250" lvl="1" indent="-457200"/>
            <a:r>
              <a:rPr lang="en-US" altLang="en-US" sz="2000" dirty="0" smtClean="0"/>
              <a:t>Call </a:t>
            </a:r>
            <a:r>
              <a:rPr lang="en-US" altLang="en-US" sz="2000" dirty="0"/>
              <a:t>for heat</a:t>
            </a:r>
          </a:p>
          <a:p>
            <a:pPr marL="1257300" lvl="2" indent="-457200"/>
            <a:r>
              <a:rPr lang="en-US" altLang="en-US" sz="2000" dirty="0"/>
              <a:t>Pre-purge</a:t>
            </a:r>
          </a:p>
          <a:p>
            <a:pPr marL="1257300" lvl="2" indent="-457200"/>
            <a:r>
              <a:rPr lang="en-US" altLang="en-US" sz="2000" dirty="0"/>
              <a:t>Slow down blower and start spark </a:t>
            </a:r>
            <a:endParaRPr lang="en-US" altLang="en-US" sz="2000" dirty="0" smtClean="0"/>
          </a:p>
          <a:p>
            <a:pPr marL="1257300" lvl="2" indent="-457200"/>
            <a:r>
              <a:rPr lang="en-US" altLang="en-US" sz="2000" dirty="0" smtClean="0"/>
              <a:t>Wait </a:t>
            </a:r>
            <a:r>
              <a:rPr lang="en-US" altLang="en-US" sz="2000" dirty="0"/>
              <a:t>for blower to stabilize </a:t>
            </a:r>
            <a:endParaRPr lang="en-US" altLang="en-US" sz="2000" dirty="0" smtClean="0"/>
          </a:p>
          <a:p>
            <a:pPr marL="1257300" lvl="2" indent="-457200"/>
            <a:r>
              <a:rPr lang="en-US" altLang="en-US" sz="2000" dirty="0" smtClean="0"/>
              <a:t>Turn </a:t>
            </a:r>
            <a:r>
              <a:rPr lang="en-US" altLang="en-US" sz="2000" dirty="0"/>
              <a:t>on gas valve</a:t>
            </a:r>
          </a:p>
          <a:p>
            <a:pPr marL="1257300" lvl="2" indent="-457200"/>
            <a:r>
              <a:rPr lang="en-US" altLang="en-US" sz="2000" dirty="0"/>
              <a:t>Wait for flame signal</a:t>
            </a:r>
          </a:p>
          <a:p>
            <a:pPr marL="1257300" lvl="2" indent="-457200"/>
            <a:r>
              <a:rPr lang="en-US" altLang="en-US" sz="2000" dirty="0"/>
              <a:t>Ramp up to post ignition speed and wait</a:t>
            </a:r>
          </a:p>
          <a:p>
            <a:pPr marL="1257300" lvl="2" indent="-457200"/>
            <a:r>
              <a:rPr lang="en-US" altLang="en-US" sz="2000" dirty="0"/>
              <a:t>Ramp down to heating speed (or modulation)</a:t>
            </a:r>
          </a:p>
          <a:p>
            <a:pPr marL="857250" lvl="1" indent="-457200"/>
            <a:r>
              <a:rPr lang="en-US" altLang="en-US" sz="2000" dirty="0"/>
              <a:t>End Call for heat</a:t>
            </a:r>
          </a:p>
          <a:p>
            <a:pPr marL="1257300" lvl="2" indent="-457200"/>
            <a:r>
              <a:rPr lang="en-US" altLang="en-US" sz="2000" dirty="0"/>
              <a:t>Post-purge speed</a:t>
            </a:r>
          </a:p>
          <a:p>
            <a:pPr marL="1257300" lvl="2" indent="-457200"/>
            <a:r>
              <a:rPr lang="en-US" altLang="en-US" sz="2000" dirty="0"/>
              <a:t>Standby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08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Powered Anode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r>
              <a:rPr lang="en-US" dirty="0" smtClean="0"/>
              <a:t>Algorithm to adapt setpoint to low conductivity</a:t>
            </a:r>
          </a:p>
          <a:p>
            <a:r>
              <a:rPr lang="en-US" dirty="0" smtClean="0"/>
              <a:t>Calibration checks of hardware and tank on  power up and just under every two hours</a:t>
            </a:r>
          </a:p>
          <a:p>
            <a:r>
              <a:rPr lang="en-US" dirty="0" smtClean="0"/>
              <a:t>New probe improvements to eliminate shorting at spud</a:t>
            </a:r>
          </a:p>
          <a:p>
            <a:r>
              <a:rPr lang="en-US" dirty="0" smtClean="0"/>
              <a:t>Higher currents (up to 175mA)</a:t>
            </a:r>
          </a:p>
        </p:txBody>
      </p:sp>
    </p:spTree>
    <p:extLst>
      <p:ext uri="{BB962C8B-B14F-4D97-AF65-F5344CB8AC3E}">
        <p14:creationId xmlns:p14="http://schemas.microsoft.com/office/powerpoint/2010/main" val="108181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7638"/>
            <a:ext cx="8229600" cy="4525962"/>
          </a:xfrm>
        </p:spPr>
        <p:txBody>
          <a:bodyPr/>
          <a:lstStyle/>
          <a:p>
            <a:pPr marL="457200" indent="-457200" eaLnBrk="1" hangingPunct="1"/>
            <a:r>
              <a:rPr lang="en-US" altLang="en-US" dirty="0" smtClean="0"/>
              <a:t>120 Model</a:t>
            </a:r>
          </a:p>
          <a:p>
            <a:pPr marL="857250" lvl="1" indent="-457200"/>
            <a:r>
              <a:rPr lang="en-US" altLang="en-US" dirty="0" smtClean="0"/>
              <a:t>Max modulation down to 78,000 Btu/h</a:t>
            </a:r>
          </a:p>
          <a:p>
            <a:pPr marL="857250" lvl="1" indent="-457200"/>
            <a:r>
              <a:rPr lang="en-US" altLang="en-US" dirty="0" smtClean="0"/>
              <a:t>Single anode</a:t>
            </a:r>
          </a:p>
          <a:p>
            <a:pPr marL="457200" indent="-457200" eaLnBrk="1" hangingPunct="1"/>
            <a:r>
              <a:rPr lang="en-US" altLang="en-US" dirty="0" smtClean="0"/>
              <a:t>150 - 250 Models</a:t>
            </a:r>
            <a:endParaRPr lang="en-US" altLang="en-US" dirty="0"/>
          </a:p>
          <a:p>
            <a:pPr marL="857250" lvl="1" indent="-457200"/>
            <a:r>
              <a:rPr lang="en-US" altLang="en-US" dirty="0"/>
              <a:t>Max modulation down to </a:t>
            </a:r>
            <a:r>
              <a:rPr lang="en-US" altLang="en-US" dirty="0" smtClean="0"/>
              <a:t>78,000 Btu/h</a:t>
            </a:r>
          </a:p>
          <a:p>
            <a:pPr marL="857250" lvl="1" indent="-457200"/>
            <a:r>
              <a:rPr lang="en-US" altLang="en-US" dirty="0" smtClean="0"/>
              <a:t>Common parts on 150 – 250 models</a:t>
            </a:r>
            <a:endParaRPr lang="en-US" altLang="en-US" dirty="0"/>
          </a:p>
          <a:p>
            <a:pPr marL="457200" indent="-457200" eaLnBrk="1" hangingPunct="1"/>
            <a:r>
              <a:rPr lang="en-US" altLang="en-US" dirty="0" smtClean="0"/>
              <a:t>300 – 500 Models</a:t>
            </a:r>
            <a:endParaRPr lang="en-US" altLang="en-US" dirty="0"/>
          </a:p>
          <a:p>
            <a:pPr marL="857250" lvl="1" indent="-457200"/>
            <a:r>
              <a:rPr lang="en-US" altLang="en-US" dirty="0"/>
              <a:t>Max modulation down to </a:t>
            </a:r>
            <a:r>
              <a:rPr lang="en-US" altLang="en-US" dirty="0" smtClean="0"/>
              <a:t>195,000 Btu/h</a:t>
            </a:r>
          </a:p>
          <a:p>
            <a:pPr marL="857250" lvl="1" indent="-457200"/>
            <a:r>
              <a:rPr lang="en-US" altLang="en-US" dirty="0" smtClean="0"/>
              <a:t>VFD (variable frequency drive)</a:t>
            </a:r>
          </a:p>
          <a:p>
            <a:pPr marL="857250" lvl="1" indent="-457200"/>
            <a:r>
              <a:rPr lang="en-US" altLang="en-US" dirty="0" smtClean="0"/>
              <a:t>Common parts on 300 – 500 models</a:t>
            </a:r>
            <a:endParaRPr lang="en-US" altLang="en-US" dirty="0"/>
          </a:p>
          <a:p>
            <a:pPr marL="857250" lvl="1" indent="-457200"/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6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52538"/>
            <a:ext cx="8517652" cy="52244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en-US" dirty="0" smtClean="0"/>
              <a:t>Replacements will require vent realignment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dirty="0" smtClean="0"/>
              <a:t>Blower ramps up/down 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dirty="0" smtClean="0"/>
              <a:t>Blower sound at high RPM with no intake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dirty="0" smtClean="0"/>
              <a:t>300 – 500 models are all 119 gallon now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dirty="0" smtClean="0"/>
              <a:t>300 model requires larger 4” concentric now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dirty="0" smtClean="0"/>
              <a:t>300-500 models are ¼” taller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dirty="0" smtClean="0"/>
              <a:t>High altitude up to 10,100 </a:t>
            </a:r>
            <a:r>
              <a:rPr lang="en-US" dirty="0" err="1" smtClean="0"/>
              <a:t>ft</a:t>
            </a:r>
            <a:endParaRPr lang="en-US" dirty="0" smtClean="0"/>
          </a:p>
          <a:p>
            <a:pPr eaLnBrk="1" hangingPunct="1">
              <a:lnSpc>
                <a:spcPct val="115000"/>
              </a:lnSpc>
              <a:defRPr/>
            </a:pPr>
            <a:r>
              <a:rPr lang="en-US" dirty="0" smtClean="0"/>
              <a:t>We will market Modulation and its benefits but not publish 3:1 modulation rates</a:t>
            </a:r>
          </a:p>
          <a:p>
            <a:pPr eaLnBrk="1" hangingPunct="1">
              <a:lnSpc>
                <a:spcPct val="115000"/>
              </a:lnSpc>
              <a:defRPr/>
            </a:pPr>
            <a:endParaRPr lang="en-US" sz="3200" dirty="0" smtClean="0"/>
          </a:p>
          <a:p>
            <a:pPr eaLnBrk="1" hangingPunct="1">
              <a:lnSpc>
                <a:spcPct val="115000"/>
              </a:lnSpc>
              <a:defRPr/>
            </a:pPr>
            <a:endParaRPr lang="en-US" sz="3200" dirty="0" smtClean="0"/>
          </a:p>
          <a:p>
            <a:pPr lvl="1" eaLnBrk="1" hangingPunct="1">
              <a:lnSpc>
                <a:spcPct val="115000"/>
              </a:lnSpc>
              <a:defRPr/>
            </a:pPr>
            <a:endParaRPr lang="en-US" sz="16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Thinks to Know</a:t>
            </a:r>
          </a:p>
        </p:txBody>
      </p:sp>
    </p:spTree>
    <p:extLst>
      <p:ext uri="{BB962C8B-B14F-4D97-AF65-F5344CB8AC3E}">
        <p14:creationId xmlns:p14="http://schemas.microsoft.com/office/powerpoint/2010/main" val="190957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Rated Thermal Efficiencies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10023"/>
              </p:ext>
            </p:extLst>
          </p:nvPr>
        </p:nvGraphicFramePr>
        <p:xfrm>
          <a:off x="685800" y="1676400"/>
          <a:ext cx="7772400" cy="376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4704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Model Size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Series 100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Series 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4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94%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04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98%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04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199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97%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04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96%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04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96%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96%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4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4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84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1451C-F45B-4974-AED1-1ACA9CCEE45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6575" y="1481138"/>
            <a:ext cx="8132763" cy="46910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Change to spark ignition</a:t>
            </a:r>
          </a:p>
          <a:p>
            <a:pPr>
              <a:lnSpc>
                <a:spcPct val="115000"/>
              </a:lnSpc>
              <a:defRPr/>
            </a:pPr>
            <a:r>
              <a:rPr lang="en-US" sz="2400" dirty="0"/>
              <a:t>Modulation (fewer cycles and less thermal stress)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New vertically mounted pressure switches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Larger diameter fire tube (150 – 500 models)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Fire tube cone transition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Improved condensate drain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Powered anode enhancements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Improved low gas operation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Smoother light off</a:t>
            </a:r>
          </a:p>
          <a:p>
            <a:pPr eaLnBrk="1" hangingPunct="1">
              <a:lnSpc>
                <a:spcPct val="115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115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115000"/>
              </a:lnSpc>
              <a:defRPr/>
            </a:pPr>
            <a:endParaRPr lang="en-US" sz="16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Reliability Improvements</a:t>
            </a:r>
          </a:p>
        </p:txBody>
      </p:sp>
    </p:spTree>
    <p:extLst>
      <p:ext uri="{BB962C8B-B14F-4D97-AF65-F5344CB8AC3E}">
        <p14:creationId xmlns:p14="http://schemas.microsoft.com/office/powerpoint/2010/main" val="118966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Tank Construction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 marL="457200" indent="-457200"/>
            <a:r>
              <a:rPr lang="en-US" altLang="en-US" dirty="0" smtClean="0"/>
              <a:t>Exhaust/condensate relocated to front</a:t>
            </a:r>
          </a:p>
          <a:p>
            <a:pPr marL="457200" indent="-457200"/>
            <a:r>
              <a:rPr lang="en-US" altLang="en-US" dirty="0" smtClean="0"/>
              <a:t>T&amp;P relocated to left side</a:t>
            </a:r>
          </a:p>
          <a:p>
            <a:pPr marL="457200" indent="-457200"/>
            <a:r>
              <a:rPr lang="en-US" altLang="en-US" dirty="0" smtClean="0"/>
              <a:t>Addition of recirculation loop return opening</a:t>
            </a:r>
          </a:p>
          <a:p>
            <a:pPr marL="457200" indent="-457200"/>
            <a:r>
              <a:rPr lang="en-US" altLang="en-US" dirty="0" smtClean="0"/>
              <a:t>Larger diameter combustion tube</a:t>
            </a:r>
          </a:p>
          <a:p>
            <a:pPr marL="857250" lvl="1" indent="-457200"/>
            <a:r>
              <a:rPr lang="en-US" altLang="en-US" dirty="0" smtClean="0"/>
              <a:t>150 – 250 was 5” now 6”</a:t>
            </a:r>
          </a:p>
          <a:p>
            <a:pPr marL="857250" lvl="1" indent="-457200"/>
            <a:r>
              <a:rPr lang="en-US" altLang="en-US" dirty="0" smtClean="0"/>
              <a:t>300 – 500 was 8” now 10” (new 119 gal capacity)</a:t>
            </a:r>
          </a:p>
          <a:p>
            <a:pPr marL="457200" indent="-457200"/>
            <a:r>
              <a:rPr lang="en-US" altLang="en-US" dirty="0" smtClean="0"/>
              <a:t>Fire tube cone transition</a:t>
            </a:r>
          </a:p>
          <a:p>
            <a:pPr marL="457200" indent="-457200"/>
            <a:r>
              <a:rPr lang="en-US" altLang="en-US" dirty="0" smtClean="0"/>
              <a:t>Additional row of coil</a:t>
            </a:r>
          </a:p>
          <a:p>
            <a:pPr marL="457200" indent="-457200"/>
            <a:endParaRPr lang="en-US" altLang="en-US" dirty="0"/>
          </a:p>
        </p:txBody>
      </p:sp>
      <p:pic>
        <p:nvPicPr>
          <p:cNvPr id="4" name="Picture 3" descr="C:\Users\rxjohnson\Desktop\Commercial\Cyclone Xi 1.5\Schedule\Design Review\Drawings\BTH 199 Tank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687578"/>
            <a:ext cx="1586627" cy="209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59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1451C-F45B-4974-AED1-1ACA9CCEE45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6575" y="1481138"/>
            <a:ext cx="8132763" cy="46910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Modulation </a:t>
            </a:r>
          </a:p>
          <a:p>
            <a:pPr>
              <a:lnSpc>
                <a:spcPct val="115000"/>
              </a:lnSpc>
              <a:defRPr/>
            </a:pPr>
            <a:r>
              <a:rPr lang="en-US" sz="2400" dirty="0" smtClean="0"/>
              <a:t>Increased efficiency</a:t>
            </a:r>
            <a:endParaRPr lang="en-US" sz="2400" dirty="0"/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Easy access exhaust and condensate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New vent material options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New low profile vent termination kits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Addition of recirculation loop return connection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Common parts</a:t>
            </a:r>
          </a:p>
          <a:p>
            <a:pPr marL="0" indent="0" eaLnBrk="1" hangingPunct="1">
              <a:lnSpc>
                <a:spcPct val="115000"/>
              </a:lnSpc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115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115000"/>
              </a:lnSpc>
              <a:defRPr/>
            </a:pPr>
            <a:endParaRPr lang="en-US" sz="16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New/Enhanced Features</a:t>
            </a:r>
          </a:p>
        </p:txBody>
      </p:sp>
    </p:spTree>
    <p:extLst>
      <p:ext uri="{BB962C8B-B14F-4D97-AF65-F5344CB8AC3E}">
        <p14:creationId xmlns:p14="http://schemas.microsoft.com/office/powerpoint/2010/main" val="387989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1451C-F45B-4974-AED1-1ACA9CCEE45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6575" y="1752600"/>
            <a:ext cx="8132763" cy="46910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The best just got better, the bar has been raised again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New Series 200/201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No price increase related to these improvements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All model sizes released and ready for order</a:t>
            </a:r>
          </a:p>
          <a:p>
            <a:pPr eaLnBrk="1" hangingPunct="1">
              <a:lnSpc>
                <a:spcPct val="115000"/>
              </a:lnSpc>
              <a:defRPr/>
            </a:pPr>
            <a:endParaRPr lang="en-US" sz="2400" dirty="0"/>
          </a:p>
          <a:p>
            <a:pPr eaLnBrk="1" hangingPunct="1">
              <a:lnSpc>
                <a:spcPct val="115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115000"/>
              </a:lnSpc>
              <a:defRPr/>
            </a:pPr>
            <a:endParaRPr lang="en-US" sz="16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7648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1451C-F45B-4974-AED1-1ACA9CCEE45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6575" y="1633538"/>
            <a:ext cx="8132763" cy="46910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Combination of feature and reliability improvements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Model numbers remain the same, new Series 200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No price increase related to these improvements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2400" dirty="0" smtClean="0"/>
              <a:t>June 18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is order transition date</a:t>
            </a:r>
            <a:endParaRPr lang="en-US" sz="160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Cyclone </a:t>
            </a:r>
            <a:r>
              <a:rPr lang="en-US" dirty="0" err="1" smtClean="0"/>
              <a:t>Mxi</a:t>
            </a:r>
            <a:r>
              <a:rPr lang="en-US" dirty="0" smtClean="0"/>
              <a:t> Summary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124200"/>
            <a:ext cx="3048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48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Exhaust/Condensate Elbow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Aluminum Condensate </a:t>
            </a:r>
            <a:r>
              <a:rPr lang="en-US" dirty="0" smtClean="0"/>
              <a:t>Elbow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Water trap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Debris trap and cleanout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Threaded port for condensate drain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Blocked outlet switch connection</a:t>
            </a:r>
            <a:endParaRPr lang="en-US" dirty="0"/>
          </a:p>
          <a:p>
            <a:pPr marL="0" indent="0">
              <a:buNone/>
            </a:pPr>
            <a:endParaRPr lang="en-US" altLang="en-US" dirty="0"/>
          </a:p>
        </p:txBody>
      </p:sp>
      <p:pic>
        <p:nvPicPr>
          <p:cNvPr id="5" name="Picture 3" descr="C:\Users\rxjohnson\Desktop\Commercial\Cyclone Xi 1.5\Schedule\Design Review\2 inch Condensa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366" y="3657600"/>
            <a:ext cx="2669434" cy="309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06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Top Components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marL="457200" indent="-457200"/>
            <a:r>
              <a:rPr lang="en-US" altLang="en-US" dirty="0" smtClean="0"/>
              <a:t>Enable/Disable switch</a:t>
            </a:r>
          </a:p>
          <a:p>
            <a:pPr marL="457200" indent="-457200"/>
            <a:r>
              <a:rPr lang="en-US" altLang="en-US" dirty="0" smtClean="0"/>
              <a:t>Pressure switches vertically mounted</a:t>
            </a:r>
          </a:p>
          <a:p>
            <a:pPr marL="457200" indent="-457200"/>
            <a:r>
              <a:rPr lang="en-US" altLang="en-US" dirty="0" smtClean="0"/>
              <a:t>Pressure switches grouped (from the front)</a:t>
            </a:r>
          </a:p>
          <a:p>
            <a:pPr marL="857250" lvl="1" indent="-457200"/>
            <a:r>
              <a:rPr lang="en-US" altLang="en-US" dirty="0" smtClean="0"/>
              <a:t>Blocked outlet with red label</a:t>
            </a:r>
          </a:p>
          <a:p>
            <a:pPr marL="857250" lvl="1" indent="-457200"/>
            <a:r>
              <a:rPr lang="en-US" altLang="en-US" dirty="0" smtClean="0"/>
              <a:t>Blocked inlet with aqua label</a:t>
            </a:r>
          </a:p>
          <a:p>
            <a:pPr marL="857250" lvl="1" indent="-457200"/>
            <a:r>
              <a:rPr lang="en-US" altLang="en-US" dirty="0" smtClean="0"/>
              <a:t>Blower </a:t>
            </a:r>
            <a:r>
              <a:rPr lang="en-US" altLang="en-US" dirty="0" err="1" smtClean="0"/>
              <a:t>prover</a:t>
            </a:r>
            <a:r>
              <a:rPr lang="en-US" altLang="en-US" dirty="0" smtClean="0"/>
              <a:t> with red label</a:t>
            </a:r>
          </a:p>
          <a:p>
            <a:pPr marL="457200" indent="-457200"/>
            <a:r>
              <a:rPr lang="en-US" altLang="en-US" dirty="0" smtClean="0"/>
              <a:t>Honeywell spark module</a:t>
            </a:r>
          </a:p>
          <a:p>
            <a:pPr marL="457200" indent="-457200"/>
            <a:r>
              <a:rPr lang="en-US" altLang="en-US" dirty="0" smtClean="0"/>
              <a:t>New design control box</a:t>
            </a:r>
          </a:p>
          <a:p>
            <a:pPr marL="457200" indent="-457200"/>
            <a:r>
              <a:rPr lang="en-US" altLang="en-US" dirty="0" smtClean="0"/>
              <a:t>Field wiring junction box</a:t>
            </a:r>
          </a:p>
          <a:p>
            <a:pPr marL="457200" indent="-4572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283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05348"/>
            <a:ext cx="9144000" cy="5352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/>
          <a:p>
            <a:r>
              <a:rPr lang="en-US" dirty="0" smtClean="0"/>
              <a:t>120 Model Combustion </a:t>
            </a:r>
            <a:r>
              <a:rPr lang="en-US" dirty="0"/>
              <a:t>S</a:t>
            </a:r>
            <a:r>
              <a:rPr lang="en-US" dirty="0" smtClean="0"/>
              <a:t>ystem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529408"/>
            <a:ext cx="5724636" cy="5328592"/>
          </a:xfrm>
        </p:spPr>
        <p:txBody>
          <a:bodyPr/>
          <a:lstStyle/>
          <a:p>
            <a:r>
              <a:rPr lang="en-US" sz="2000" dirty="0" smtClean="0"/>
              <a:t>EBM RG128 Blower </a:t>
            </a:r>
          </a:p>
          <a:p>
            <a:r>
              <a:rPr lang="en-US" sz="2000" dirty="0" smtClean="0"/>
              <a:t>Honeywell VK8115FB Natural Gas Valve/Venturi </a:t>
            </a:r>
            <a:r>
              <a:rPr lang="en-US" sz="2000" dirty="0" err="1" smtClean="0"/>
              <a:t>Assy</a:t>
            </a:r>
            <a:r>
              <a:rPr lang="en-US" sz="2000" dirty="0" smtClean="0"/>
              <a:t> with 053 Venturi </a:t>
            </a:r>
          </a:p>
          <a:p>
            <a:r>
              <a:rPr lang="en-US" sz="2000" dirty="0" smtClean="0"/>
              <a:t>Honeywell VK8115F LP </a:t>
            </a:r>
            <a:r>
              <a:rPr lang="en-US" sz="2000" dirty="0"/>
              <a:t>Gas Valve/Venturi </a:t>
            </a:r>
            <a:r>
              <a:rPr lang="en-US" sz="2000" dirty="0" err="1"/>
              <a:t>Assy</a:t>
            </a:r>
            <a:r>
              <a:rPr lang="en-US" sz="2000" dirty="0"/>
              <a:t> </a:t>
            </a:r>
            <a:r>
              <a:rPr lang="en-US" sz="2000" dirty="0" smtClean="0"/>
              <a:t>with 003 Venturi</a:t>
            </a:r>
          </a:p>
          <a:p>
            <a:r>
              <a:rPr lang="en-US" sz="2000" dirty="0" smtClean="0"/>
              <a:t>Acunit Burner </a:t>
            </a:r>
          </a:p>
          <a:p>
            <a:r>
              <a:rPr lang="en-US" sz="2000" dirty="0" err="1" smtClean="0"/>
              <a:t>Kanthal</a:t>
            </a:r>
            <a:r>
              <a:rPr lang="en-US" sz="2000" dirty="0" smtClean="0"/>
              <a:t> APM Spark Electrode</a:t>
            </a:r>
          </a:p>
          <a:p>
            <a:pPr lvl="1"/>
            <a:r>
              <a:rPr lang="en-US" sz="1600" dirty="0" smtClean="0"/>
              <a:t>.125” Spark Gap (between spark rod and ground rod)</a:t>
            </a:r>
          </a:p>
          <a:p>
            <a:pPr lvl="1"/>
            <a:r>
              <a:rPr lang="en-US" sz="1600" dirty="0" smtClean="0"/>
              <a:t>¼” – 5/16” away from burner surface</a:t>
            </a:r>
          </a:p>
          <a:p>
            <a:r>
              <a:rPr lang="en-US" sz="2000" dirty="0" smtClean="0"/>
              <a:t>Kanthal APM Flame Rod</a:t>
            </a:r>
          </a:p>
          <a:p>
            <a:pPr lvl="1"/>
            <a:r>
              <a:rPr lang="en-US" sz="1600" dirty="0" smtClean="0"/>
              <a:t>½” away from burner surface</a:t>
            </a:r>
          </a:p>
          <a:p>
            <a:r>
              <a:rPr lang="en-US" sz="2000" dirty="0" smtClean="0"/>
              <a:t>Aluminum Burner/Blower Adaptor</a:t>
            </a:r>
            <a:endParaRPr lang="en-US" sz="2000" dirty="0"/>
          </a:p>
        </p:txBody>
      </p:sp>
      <p:pic>
        <p:nvPicPr>
          <p:cNvPr id="1026" name="Picture 2" descr="C:\Users\rxjohnson\Desktop\Commercial\Cyclone Xi 1.5\Schedule\Design Review\BTH 120 Brn Assy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648840"/>
            <a:ext cx="3060340" cy="378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2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150 – 250 Models Combustion System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268760"/>
            <a:ext cx="5796644" cy="5436604"/>
          </a:xfrm>
        </p:spPr>
        <p:txBody>
          <a:bodyPr/>
          <a:lstStyle/>
          <a:p>
            <a:r>
              <a:rPr lang="en-US" sz="2000" dirty="0" smtClean="0"/>
              <a:t>EBM RG148 Enhanced Blower </a:t>
            </a:r>
          </a:p>
          <a:p>
            <a:r>
              <a:rPr lang="en-US" sz="2000" dirty="0" smtClean="0"/>
              <a:t>Honeywell </a:t>
            </a:r>
            <a:r>
              <a:rPr lang="en-US" sz="2000" dirty="0"/>
              <a:t>VK8115FB Natural Gas Valve/Venturi </a:t>
            </a:r>
            <a:r>
              <a:rPr lang="en-US" sz="2000" dirty="0" err="1"/>
              <a:t>Assy</a:t>
            </a:r>
            <a:r>
              <a:rPr lang="en-US" sz="2000" dirty="0"/>
              <a:t> with </a:t>
            </a:r>
            <a:r>
              <a:rPr lang="en-US" sz="2000" dirty="0" smtClean="0"/>
              <a:t>052 Venturi</a:t>
            </a:r>
            <a:endParaRPr lang="en-US" sz="2000" dirty="0"/>
          </a:p>
          <a:p>
            <a:r>
              <a:rPr lang="en-US" sz="2000" dirty="0"/>
              <a:t>Honeywell VK8115F LP Gas Valve/Venturi </a:t>
            </a:r>
            <a:r>
              <a:rPr lang="en-US" sz="2000" dirty="0" err="1"/>
              <a:t>Assy</a:t>
            </a:r>
            <a:r>
              <a:rPr lang="en-US" sz="2000" dirty="0"/>
              <a:t> with </a:t>
            </a:r>
            <a:r>
              <a:rPr lang="en-US" sz="2000" dirty="0" smtClean="0"/>
              <a:t>052 Venturi</a:t>
            </a:r>
          </a:p>
          <a:p>
            <a:r>
              <a:rPr lang="en-US" sz="2000" dirty="0" err="1" smtClean="0"/>
              <a:t>Acunit</a:t>
            </a:r>
            <a:r>
              <a:rPr lang="en-US" sz="2000" dirty="0" smtClean="0"/>
              <a:t> </a:t>
            </a:r>
            <a:r>
              <a:rPr lang="en-US" sz="2000" dirty="0"/>
              <a:t>Burner </a:t>
            </a:r>
          </a:p>
          <a:p>
            <a:r>
              <a:rPr lang="en-US" sz="2000" dirty="0" err="1"/>
              <a:t>Kanthal</a:t>
            </a:r>
            <a:r>
              <a:rPr lang="en-US" sz="2000" dirty="0"/>
              <a:t> APM Spark Electrode</a:t>
            </a:r>
          </a:p>
          <a:p>
            <a:pPr lvl="1"/>
            <a:r>
              <a:rPr lang="en-US" sz="1600" dirty="0"/>
              <a:t>.125” Spark Gap (between spark rod and ground rod)</a:t>
            </a:r>
          </a:p>
          <a:p>
            <a:pPr lvl="1"/>
            <a:r>
              <a:rPr lang="en-US" sz="1600" dirty="0"/>
              <a:t>¼” – 5/16” away from burner surface</a:t>
            </a:r>
          </a:p>
          <a:p>
            <a:r>
              <a:rPr lang="en-US" sz="2000" dirty="0" err="1"/>
              <a:t>Kanthal</a:t>
            </a:r>
            <a:r>
              <a:rPr lang="en-US" sz="2000" dirty="0"/>
              <a:t> APM Flame Rod</a:t>
            </a:r>
          </a:p>
          <a:p>
            <a:pPr lvl="1"/>
            <a:r>
              <a:rPr lang="en-US" sz="1600" dirty="0"/>
              <a:t>½” away from burner surface</a:t>
            </a:r>
          </a:p>
          <a:p>
            <a:r>
              <a:rPr lang="en-US" sz="2000" dirty="0"/>
              <a:t>Aluminum Burner/Blower Adaptor</a:t>
            </a:r>
          </a:p>
          <a:p>
            <a:r>
              <a:rPr lang="en-US" sz="2000" dirty="0" smtClean="0"/>
              <a:t>Burner Plate 6-Bolt Hole Pattern</a:t>
            </a:r>
          </a:p>
          <a:p>
            <a:r>
              <a:rPr lang="en-US" sz="2000" dirty="0" smtClean="0"/>
              <a:t>409 SS Heat Shield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C:\Users\rxjohnson\Desktop\Commercial\Cyclone Xi 1.5\Schedule\Design Review\BTH199 Brn Ass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281" y="1977991"/>
            <a:ext cx="2912919" cy="343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29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05348"/>
            <a:ext cx="9144000" cy="5352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300 – 500 Models Combustion System</a:t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96" y="1447800"/>
            <a:ext cx="5796644" cy="5652628"/>
          </a:xfrm>
        </p:spPr>
        <p:txBody>
          <a:bodyPr/>
          <a:lstStyle/>
          <a:p>
            <a:r>
              <a:rPr lang="en-US" sz="1800" dirty="0" smtClean="0"/>
              <a:t>Fasco Blower w/Hall </a:t>
            </a:r>
            <a:r>
              <a:rPr lang="en-US" sz="1800" dirty="0"/>
              <a:t>E</a:t>
            </a:r>
            <a:r>
              <a:rPr lang="en-US" sz="1800" dirty="0" smtClean="0"/>
              <a:t>ffect Sensor (RPM feed back). Smaller blower foot </a:t>
            </a:r>
          </a:p>
          <a:p>
            <a:r>
              <a:rPr lang="en-US" sz="1800" dirty="0" smtClean="0"/>
              <a:t>Dung’s Gas Valve</a:t>
            </a:r>
          </a:p>
          <a:p>
            <a:r>
              <a:rPr lang="en-US" sz="1800" dirty="0" smtClean="0"/>
              <a:t>New Venturi Insert (Grey)</a:t>
            </a:r>
          </a:p>
          <a:p>
            <a:r>
              <a:rPr lang="en-US" sz="1800" dirty="0" smtClean="0"/>
              <a:t>70mm Acunit Burner </a:t>
            </a:r>
          </a:p>
          <a:p>
            <a:r>
              <a:rPr lang="en-US" sz="1800" dirty="0" smtClean="0"/>
              <a:t>409 SS Heat Shield</a:t>
            </a:r>
          </a:p>
          <a:p>
            <a:r>
              <a:rPr lang="en-US" sz="1800" dirty="0" smtClean="0"/>
              <a:t>1” Pyrolite Insulation Block</a:t>
            </a:r>
          </a:p>
          <a:p>
            <a:r>
              <a:rPr lang="en-US" sz="1800" dirty="0" smtClean="0"/>
              <a:t>Heat Shield and Insulation Block (bolted to the Burner </a:t>
            </a:r>
            <a:r>
              <a:rPr lang="en-US" sz="1800" dirty="0"/>
              <a:t>P</a:t>
            </a:r>
            <a:r>
              <a:rPr lang="en-US" sz="1800" dirty="0" smtClean="0"/>
              <a:t>late w/SS bolts and spacers)</a:t>
            </a:r>
          </a:p>
          <a:p>
            <a:r>
              <a:rPr lang="en-US" sz="1800" dirty="0" smtClean="0"/>
              <a:t>Burner Plate 8-Bolt </a:t>
            </a:r>
            <a:r>
              <a:rPr lang="en-US" sz="1800" dirty="0"/>
              <a:t>Hole </a:t>
            </a:r>
            <a:r>
              <a:rPr lang="en-US" sz="1800" dirty="0" smtClean="0"/>
              <a:t>Pattern</a:t>
            </a:r>
          </a:p>
          <a:p>
            <a:r>
              <a:rPr lang="en-US" sz="1800" dirty="0" smtClean="0"/>
              <a:t>Kanthal APM Spark Electrode (different bend then 120-250)</a:t>
            </a:r>
          </a:p>
          <a:p>
            <a:pPr lvl="1"/>
            <a:r>
              <a:rPr lang="en-US" sz="1600" dirty="0" smtClean="0"/>
              <a:t>.125</a:t>
            </a:r>
            <a:r>
              <a:rPr lang="en-US" sz="1600" dirty="0"/>
              <a:t>” Spark Gap (between spark rod and ground </a:t>
            </a:r>
            <a:r>
              <a:rPr lang="en-US" sz="1600" dirty="0" smtClean="0"/>
              <a:t>rod</a:t>
            </a:r>
            <a:r>
              <a:rPr lang="en-US" sz="1600" dirty="0"/>
              <a:t>)</a:t>
            </a:r>
          </a:p>
          <a:p>
            <a:pPr lvl="1"/>
            <a:r>
              <a:rPr lang="en-US" sz="1600" dirty="0"/>
              <a:t>¼” – 5/16” away from burner surface</a:t>
            </a:r>
          </a:p>
          <a:p>
            <a:r>
              <a:rPr lang="en-US" sz="1800" dirty="0" err="1" smtClean="0"/>
              <a:t>Kanthal</a:t>
            </a:r>
            <a:r>
              <a:rPr lang="en-US" sz="1800" dirty="0" smtClean="0"/>
              <a:t> APM Flame Rod (Longer Ceramic) and Bent away from Burner</a:t>
            </a:r>
          </a:p>
          <a:p>
            <a:pPr marL="685800" lvl="2" indent="-285750">
              <a:buClr>
                <a:srgbClr val="048626"/>
              </a:buClr>
              <a:buFont typeface="Courier New" panose="02070309020205020404" pitchFamily="49" charset="0"/>
              <a:buChar char="o"/>
            </a:pPr>
            <a:r>
              <a:rPr lang="en-US" sz="1600" dirty="0" smtClean="0"/>
              <a:t>¾” </a:t>
            </a:r>
            <a:r>
              <a:rPr lang="en-US" sz="1600" dirty="0"/>
              <a:t>away from burner surface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rxjohnson\Desktop\Commercial\Cyclone Xi 1.5\Schedule\Design Review\BTH 500 Burner Ass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140" y="1628800"/>
            <a:ext cx="3204355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8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1451C-F45B-4974-AED1-1ACA9CCEE45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9237" y="1528763"/>
            <a:ext cx="8894763" cy="46910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en-US" sz="3200" dirty="0" smtClean="0"/>
              <a:t>Modulation benefits</a:t>
            </a:r>
          </a:p>
          <a:p>
            <a:pPr lvl="1">
              <a:lnSpc>
                <a:spcPct val="115000"/>
              </a:lnSpc>
              <a:defRPr/>
            </a:pPr>
            <a:r>
              <a:rPr lang="en-US" dirty="0" smtClean="0"/>
              <a:t>Increased efficiency at lower firing rates</a:t>
            </a:r>
          </a:p>
          <a:p>
            <a:pPr lvl="1">
              <a:lnSpc>
                <a:spcPct val="115000"/>
              </a:lnSpc>
              <a:defRPr/>
            </a:pPr>
            <a:r>
              <a:rPr lang="en-US" dirty="0" smtClean="0"/>
              <a:t>Fewer cycles result in longer service life</a:t>
            </a:r>
          </a:p>
          <a:p>
            <a:pPr lvl="1">
              <a:lnSpc>
                <a:spcPct val="115000"/>
              </a:lnSpc>
              <a:defRPr/>
            </a:pPr>
            <a:r>
              <a:rPr lang="en-US" dirty="0" smtClean="0"/>
              <a:t>Quieter operation at lower fire rates</a:t>
            </a:r>
          </a:p>
          <a:p>
            <a:pPr eaLnBrk="1" hangingPunct="1">
              <a:lnSpc>
                <a:spcPct val="115000"/>
              </a:lnSpc>
              <a:defRPr/>
            </a:pPr>
            <a:r>
              <a:rPr lang="en-US" sz="3200" dirty="0"/>
              <a:t>Modulation </a:t>
            </a:r>
            <a:r>
              <a:rPr lang="en-US" sz="3200" dirty="0" smtClean="0"/>
              <a:t>details</a:t>
            </a:r>
          </a:p>
          <a:p>
            <a:pPr lvl="1">
              <a:lnSpc>
                <a:spcPct val="115000"/>
              </a:lnSpc>
              <a:defRPr/>
            </a:pPr>
            <a:r>
              <a:rPr lang="en-US" dirty="0"/>
              <a:t>M</a:t>
            </a:r>
            <a:r>
              <a:rPr lang="en-US" dirty="0" smtClean="0"/>
              <a:t>odulates when within 30 degrees of set point</a:t>
            </a:r>
          </a:p>
          <a:p>
            <a:pPr lvl="1">
              <a:lnSpc>
                <a:spcPct val="115000"/>
              </a:lnSpc>
              <a:defRPr/>
            </a:pPr>
            <a:r>
              <a:rPr lang="en-US" dirty="0" smtClean="0"/>
              <a:t>Input lowers closer to set point</a:t>
            </a:r>
          </a:p>
          <a:p>
            <a:pPr lvl="1">
              <a:lnSpc>
                <a:spcPct val="115000"/>
              </a:lnSpc>
              <a:defRPr/>
            </a:pPr>
            <a:r>
              <a:rPr lang="en-US" dirty="0" smtClean="0"/>
              <a:t>Up to 3:1 </a:t>
            </a:r>
            <a:r>
              <a:rPr lang="en-US" dirty="0" smtClean="0"/>
              <a:t>modulation from largest model in family (120, 250, 500)</a:t>
            </a:r>
          </a:p>
          <a:p>
            <a:pPr marL="457200" lvl="1" indent="0">
              <a:lnSpc>
                <a:spcPct val="115000"/>
              </a:lnSpc>
              <a:buNone/>
              <a:defRPr/>
            </a:pPr>
            <a:endParaRPr lang="en-US" dirty="0"/>
          </a:p>
          <a:p>
            <a:pPr lvl="1">
              <a:lnSpc>
                <a:spcPct val="115000"/>
              </a:lnSpc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Key Marketing Features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1451C-F45B-4974-AED1-1ACA9CCEE45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9237" y="1528763"/>
            <a:ext cx="8894763" cy="4691062"/>
          </a:xfrm>
        </p:spPr>
        <p:txBody>
          <a:bodyPr/>
          <a:lstStyle/>
          <a:p>
            <a:pPr>
              <a:lnSpc>
                <a:spcPct val="115000"/>
              </a:lnSpc>
              <a:defRPr/>
            </a:pPr>
            <a:r>
              <a:rPr lang="en-US" sz="2000" dirty="0" smtClean="0"/>
              <a:t>Utilizes </a:t>
            </a:r>
            <a:r>
              <a:rPr lang="en-US" sz="2000" b="1" u="sng" dirty="0"/>
              <a:t>PID</a:t>
            </a:r>
            <a:r>
              <a:rPr lang="en-US" sz="2000" dirty="0"/>
              <a:t> algorithm</a:t>
            </a:r>
          </a:p>
          <a:p>
            <a:r>
              <a:rPr lang="en-US" sz="2000" dirty="0"/>
              <a:t>Proportional</a:t>
            </a:r>
          </a:p>
          <a:p>
            <a:pPr lvl="1"/>
            <a:r>
              <a:rPr lang="en-US" sz="2000" dirty="0"/>
              <a:t>30°F proportional band </a:t>
            </a:r>
          </a:p>
          <a:p>
            <a:pPr lvl="2"/>
            <a:r>
              <a:rPr lang="en-US" sz="2000" dirty="0"/>
              <a:t>Full fire if temperature is &gt;30°F below </a:t>
            </a:r>
            <a:r>
              <a:rPr lang="en-US" sz="2000" dirty="0" err="1"/>
              <a:t>setpoint</a:t>
            </a:r>
            <a:endParaRPr lang="en-US" sz="2000" dirty="0"/>
          </a:p>
          <a:p>
            <a:pPr lvl="2"/>
            <a:r>
              <a:rPr lang="en-US" sz="2000" dirty="0"/>
              <a:t>Proportional to difference</a:t>
            </a:r>
          </a:p>
          <a:p>
            <a:pPr lvl="3"/>
            <a:r>
              <a:rPr lang="en-US" dirty="0"/>
              <a:t>Full fire at 30°F</a:t>
            </a:r>
          </a:p>
          <a:p>
            <a:pPr lvl="3"/>
            <a:r>
              <a:rPr lang="en-US" dirty="0"/>
              <a:t>Minimum rate fire at </a:t>
            </a:r>
            <a:r>
              <a:rPr lang="en-US" dirty="0" smtClean="0"/>
              <a:t>set point</a:t>
            </a:r>
            <a:endParaRPr lang="en-US" dirty="0"/>
          </a:p>
          <a:p>
            <a:r>
              <a:rPr lang="en-US" sz="2000" dirty="0"/>
              <a:t>Integral</a:t>
            </a:r>
          </a:p>
          <a:p>
            <a:pPr lvl="1"/>
            <a:r>
              <a:rPr lang="en-US" sz="2000" dirty="0"/>
              <a:t>Adds more speed the longer below </a:t>
            </a:r>
            <a:r>
              <a:rPr lang="en-US" sz="2000" dirty="0" smtClean="0"/>
              <a:t>set point</a:t>
            </a:r>
            <a:endParaRPr lang="en-US" sz="2000" dirty="0"/>
          </a:p>
          <a:p>
            <a:pPr lvl="1"/>
            <a:r>
              <a:rPr lang="en-US" sz="2000" dirty="0"/>
              <a:t>Subtracts speed the longer above </a:t>
            </a:r>
            <a:r>
              <a:rPr lang="en-US" sz="2000" dirty="0" smtClean="0"/>
              <a:t>set point</a:t>
            </a:r>
            <a:endParaRPr lang="en-US" sz="2000" dirty="0"/>
          </a:p>
          <a:p>
            <a:r>
              <a:rPr lang="en-US" sz="2000" dirty="0"/>
              <a:t>Differential</a:t>
            </a:r>
          </a:p>
          <a:p>
            <a:pPr lvl="1"/>
            <a:r>
              <a:rPr lang="en-US" sz="2000" dirty="0"/>
              <a:t>Looks ahead with rapid changes to adjust output</a:t>
            </a:r>
          </a:p>
          <a:p>
            <a:pPr marL="457200" lvl="1" indent="0">
              <a:lnSpc>
                <a:spcPct val="115000"/>
              </a:lnSpc>
              <a:buNone/>
              <a:defRPr/>
            </a:pPr>
            <a:endParaRPr lang="en-US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en-US" dirty="0"/>
              <a:t>Modulation </a:t>
            </a:r>
            <a:r>
              <a:rPr lang="en-US" dirty="0" smtClean="0"/>
              <a:t>Details Continued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7895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Frutiger LT 55 Roman"/>
        <a:ea typeface=""/>
        <a:cs typeface=""/>
      </a:majorFont>
      <a:minorFont>
        <a:latin typeface="Frutiger LT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48716</TotalTime>
  <Words>1094</Words>
  <Application>Microsoft Office PowerPoint</Application>
  <PresentationFormat>On-screen Show (4:3)</PresentationFormat>
  <Paragraphs>233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Cyclone Mxi Product Details</vt:lpstr>
      <vt:lpstr>Tank Construction</vt:lpstr>
      <vt:lpstr>Exhaust/Condensate Elbow</vt:lpstr>
      <vt:lpstr>Top Components</vt:lpstr>
      <vt:lpstr>120 Model Combustion System </vt:lpstr>
      <vt:lpstr>150 – 250 Models Combustion System </vt:lpstr>
      <vt:lpstr>300 – 500 Models Combustion System </vt:lpstr>
      <vt:lpstr>Key Marketing Features</vt:lpstr>
      <vt:lpstr>Modulation Details Continued…</vt:lpstr>
      <vt:lpstr>Modulation Details Continued…</vt:lpstr>
      <vt:lpstr>Venting</vt:lpstr>
      <vt:lpstr>Venting</vt:lpstr>
      <vt:lpstr>New Control Box</vt:lpstr>
      <vt:lpstr>New Control Sequence of Operation</vt:lpstr>
      <vt:lpstr>Powered Anode</vt:lpstr>
      <vt:lpstr>Model Families</vt:lpstr>
      <vt:lpstr>Thinks to Know</vt:lpstr>
      <vt:lpstr>Rated Thermal Efficiencies</vt:lpstr>
      <vt:lpstr>Reliability Improvements</vt:lpstr>
      <vt:lpstr>New/Enhanced Features</vt:lpstr>
      <vt:lpstr>Summary</vt:lpstr>
      <vt:lpstr>Cyclone Mxi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O Smith Template Final - lower res</dc:title>
  <dc:creator>User Ektron</dc:creator>
  <cp:lastModifiedBy>Schulz, Matt</cp:lastModifiedBy>
  <cp:revision>446</cp:revision>
  <cp:lastPrinted>2013-04-03T15:09:10Z</cp:lastPrinted>
  <dcterms:created xsi:type="dcterms:W3CDTF">2007-12-03T20:02:30Z</dcterms:created>
  <dcterms:modified xsi:type="dcterms:W3CDTF">2014-06-17T13:46:11Z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ID">
    <vt:i4>7376</vt:i4>
  </property>
  <property fmtid="{D5CDD505-2E9C-101B-9397-08002B2CF9AE}" pid="3" name="EktContentLanguage">
    <vt:i4>1033</vt:i4>
  </property>
  <property fmtid="{D5CDD505-2E9C-101B-9397-08002B2CF9AE}" pid="4" name="EktFolderId">
    <vt:i4>1210</vt:i4>
  </property>
  <property fmtid="{D5CDD505-2E9C-101B-9397-08002B2CF9AE}" pid="5" name="EktQuickLink">
    <vt:lpwstr>javascript:void window.open('/WorkArea/showcontent.aspx?id=7376','showcontent','toolbar=0,location=0,directories=0,status=0,menubar=0,scrollbars=1,resizable=1,width=700,height=600')</vt:lpwstr>
  </property>
  <property fmtid="{D5CDD505-2E9C-101B-9397-08002B2CF9AE}" pid="6" name="EktContentType">
    <vt:i4>101</vt:i4>
  </property>
  <property fmtid="{D5CDD505-2E9C-101B-9397-08002B2CF9AE}" pid="7" name="EktFolderName">
    <vt:lpwstr/>
  </property>
  <property fmtid="{D5CDD505-2E9C-101B-9397-08002B2CF9AE}" pid="8" name="EktCmsPath">
    <vt:lpwstr/>
  </property>
  <property fmtid="{D5CDD505-2E9C-101B-9397-08002B2CF9AE}" pid="9" name="EktExpiryType">
    <vt:i4>1</vt:i4>
  </property>
  <property fmtid="{D5CDD505-2E9C-101B-9397-08002B2CF9AE}" pid="10" name="EktDateCreated">
    <vt:filetime>2008-04-17T19:30:56Z</vt:filetime>
  </property>
  <property fmtid="{D5CDD505-2E9C-101B-9397-08002B2CF9AE}" pid="11" name="EktDateModified">
    <vt:filetime>2008-04-17T19:30:57Z</vt:filetime>
  </property>
  <property fmtid="{D5CDD505-2E9C-101B-9397-08002B2CF9AE}" pid="12" name="EktTaxCategory">
    <vt:lpwstr>$$$$$$$$\$ \$ \$ \$ \$ \$ \$ \$ </vt:lpwstr>
  </property>
  <property fmtid="{D5CDD505-2E9C-101B-9397-08002B2CF9AE}" pid="13" name="EktCmsSize">
    <vt:i4>83456</vt:i4>
  </property>
  <property fmtid="{D5CDD505-2E9C-101B-9397-08002B2CF9AE}" pid="14" name="EktSearchable">
    <vt:i4>1</vt:i4>
  </property>
  <property fmtid="{D5CDD505-2E9C-101B-9397-08002B2CF9AE}" pid="15" name="EktEDescription">
    <vt:lpwstr>&lt;p&gt;Slide Title Information content  Second level content Third level content Fourth level content Fifth level content * *  &lt;/p&gt;</vt:lpwstr>
  </property>
  <property fmtid="{D5CDD505-2E9C-101B-9397-08002B2CF9AE}" pid="16" name="EktTitle">
    <vt:lpwstr>A.O. SMith - AOSNet V2</vt:lpwstr>
  </property>
</Properties>
</file>