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64" r:id="rId3"/>
    <p:sldId id="259" r:id="rId4"/>
    <p:sldId id="265" r:id="rId5"/>
    <p:sldId id="273" r:id="rId6"/>
    <p:sldId id="267" r:id="rId7"/>
    <p:sldId id="266" r:id="rId8"/>
    <p:sldId id="279" r:id="rId9"/>
    <p:sldId id="268" r:id="rId10"/>
    <p:sldId id="260" r:id="rId11"/>
    <p:sldId id="288" r:id="rId12"/>
    <p:sldId id="289" r:id="rId13"/>
    <p:sldId id="286"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2F"/>
    <a:srgbClr val="8C8E8D"/>
    <a:srgbClr val="9ECA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0045" autoAdjust="0"/>
  </p:normalViewPr>
  <p:slideViewPr>
    <p:cSldViewPr>
      <p:cViewPr varScale="1">
        <p:scale>
          <a:sx n="106" d="100"/>
          <a:sy n="106" d="100"/>
        </p:scale>
        <p:origin x="-10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1F7D41-44D1-4D61-97F2-6783E3293D19}" type="datetimeFigureOut">
              <a:rPr lang="en-US" smtClean="0"/>
              <a:t>1/18/2016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C61339F-E128-4313-A675-F4D134468B0C}" type="slidenum">
              <a:rPr lang="en-US" smtClean="0"/>
              <a:t>‹#›</a:t>
            </a:fld>
            <a:endParaRPr lang="en-US"/>
          </a:p>
        </p:txBody>
      </p:sp>
    </p:spTree>
    <p:extLst>
      <p:ext uri="{BB962C8B-B14F-4D97-AF65-F5344CB8AC3E}">
        <p14:creationId xmlns:p14="http://schemas.microsoft.com/office/powerpoint/2010/main" val="332973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50000"/>
              </a:spcBef>
            </a:pPr>
            <a:fld id="{5DF207F9-A0DA-4F24-9C42-B91B6D6649EB}" type="slidenum">
              <a:rPr lang="en-US" altLang="en-US">
                <a:solidFill>
                  <a:prstClr val="black"/>
                </a:solidFill>
                <a:latin typeface="Frutiger LT 55 Roman"/>
              </a:rPr>
              <a:pPr eaLnBrk="1" hangingPunct="1">
                <a:spcBef>
                  <a:spcPct val="50000"/>
                </a:spcBef>
              </a:pPr>
              <a:t>1</a:t>
            </a:fld>
            <a:endParaRPr lang="en-US" altLang="en-US">
              <a:solidFill>
                <a:prstClr val="black"/>
              </a:solidFill>
              <a:latin typeface="Frutiger LT 55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Simplicity Series</a:t>
            </a:r>
            <a:r>
              <a:rPr lang="en-US" baseline="0" dirty="0" smtClean="0"/>
              <a:t> is compliant with SCAQMD Rule 1146.2 and other air quality management districts with similar NOx emission requirements of 14 ng/J or 20 PPM.</a:t>
            </a:r>
          </a:p>
          <a:p>
            <a:r>
              <a:rPr lang="en-US" baseline="0" dirty="0" smtClean="0"/>
              <a:t>Temperature settings are the same as 2015 ULN and Condensing Models (series 100 models)</a:t>
            </a:r>
          </a:p>
          <a:p>
            <a:r>
              <a:rPr lang="en-US" dirty="0" smtClean="0"/>
              <a:t>510C is not compatible with 510</a:t>
            </a:r>
            <a:r>
              <a:rPr lang="en-US" baseline="0" dirty="0" smtClean="0"/>
              <a:t> or 510U for Easy-Linking</a:t>
            </a:r>
            <a:endParaRPr lang="en-US" dirty="0"/>
          </a:p>
        </p:txBody>
      </p:sp>
      <p:sp>
        <p:nvSpPr>
          <p:cNvPr id="4" name="Slide Number Placeholder 3"/>
          <p:cNvSpPr>
            <a:spLocks noGrp="1"/>
          </p:cNvSpPr>
          <p:nvPr>
            <p:ph type="sldNum" sz="quarter" idx="10"/>
          </p:nvPr>
        </p:nvSpPr>
        <p:spPr/>
        <p:txBody>
          <a:bodyPr/>
          <a:lstStyle/>
          <a:p>
            <a:fld id="{BC61339F-E128-4313-A675-F4D134468B0C}" type="slidenum">
              <a:rPr lang="en-US" smtClean="0"/>
              <a:t>4</a:t>
            </a:fld>
            <a:endParaRPr lang="en-US"/>
          </a:p>
        </p:txBody>
      </p:sp>
    </p:spTree>
    <p:extLst>
      <p:ext uri="{BB962C8B-B14F-4D97-AF65-F5344CB8AC3E}">
        <p14:creationId xmlns:p14="http://schemas.microsoft.com/office/powerpoint/2010/main" val="1969640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Temperature</a:t>
            </a:r>
            <a:r>
              <a:rPr lang="en-US" baseline="0" dirty="0" smtClean="0"/>
              <a:t> can be set to 120F or 140F with dipswitches if the controls are disconnected – default is 120F</a:t>
            </a:r>
            <a:endParaRPr lang="en-US" dirty="0"/>
          </a:p>
        </p:txBody>
      </p:sp>
      <p:sp>
        <p:nvSpPr>
          <p:cNvPr id="4" name="Slide Number Placeholder 3"/>
          <p:cNvSpPr>
            <a:spLocks noGrp="1"/>
          </p:cNvSpPr>
          <p:nvPr>
            <p:ph type="sldNum" sz="quarter" idx="10"/>
          </p:nvPr>
        </p:nvSpPr>
        <p:spPr/>
        <p:txBody>
          <a:bodyPr/>
          <a:lstStyle/>
          <a:p>
            <a:fld id="{BC61339F-E128-4313-A675-F4D134468B0C}" type="slidenum">
              <a:rPr lang="en-US" smtClean="0"/>
              <a:t>5</a:t>
            </a:fld>
            <a:endParaRPr lang="en-US"/>
          </a:p>
        </p:txBody>
      </p:sp>
    </p:spTree>
    <p:extLst>
      <p:ext uri="{BB962C8B-B14F-4D97-AF65-F5344CB8AC3E}">
        <p14:creationId xmlns:p14="http://schemas.microsoft.com/office/powerpoint/2010/main" val="47192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1339F-E128-4313-A675-F4D134468B0C}" type="slidenum">
              <a:rPr lang="en-US" smtClean="0"/>
              <a:t>6</a:t>
            </a:fld>
            <a:endParaRPr lang="en-US"/>
          </a:p>
        </p:txBody>
      </p:sp>
    </p:spTree>
    <p:extLst>
      <p:ext uri="{BB962C8B-B14F-4D97-AF65-F5344CB8AC3E}">
        <p14:creationId xmlns:p14="http://schemas.microsoft.com/office/powerpoint/2010/main" val="196964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gas conversion process is simple</a:t>
            </a:r>
            <a:endParaRPr lang="en-US" dirty="0"/>
          </a:p>
        </p:txBody>
      </p:sp>
      <p:sp>
        <p:nvSpPr>
          <p:cNvPr id="4" name="Slide Number Placeholder 3"/>
          <p:cNvSpPr>
            <a:spLocks noGrp="1"/>
          </p:cNvSpPr>
          <p:nvPr>
            <p:ph type="sldNum" sz="quarter" idx="10"/>
          </p:nvPr>
        </p:nvSpPr>
        <p:spPr/>
        <p:txBody>
          <a:bodyPr/>
          <a:lstStyle/>
          <a:p>
            <a:fld id="{BC61339F-E128-4313-A675-F4D134468B0C}" type="slidenum">
              <a:rPr lang="en-US" smtClean="0"/>
              <a:t>7</a:t>
            </a:fld>
            <a:endParaRPr lang="en-US"/>
          </a:p>
        </p:txBody>
      </p:sp>
    </p:spTree>
    <p:extLst>
      <p:ext uri="{BB962C8B-B14F-4D97-AF65-F5344CB8AC3E}">
        <p14:creationId xmlns:p14="http://schemas.microsoft.com/office/powerpoint/2010/main" val="241364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full line of kits and corresponding components</a:t>
            </a:r>
            <a:r>
              <a:rPr lang="en-US" baseline="0" dirty="0" smtClean="0"/>
              <a:t> for horizontal and vertical installations</a:t>
            </a:r>
            <a:endParaRPr lang="en-US" dirty="0"/>
          </a:p>
        </p:txBody>
      </p:sp>
      <p:sp>
        <p:nvSpPr>
          <p:cNvPr id="4" name="Slide Number Placeholder 3"/>
          <p:cNvSpPr>
            <a:spLocks noGrp="1"/>
          </p:cNvSpPr>
          <p:nvPr>
            <p:ph type="sldNum" sz="quarter" idx="10"/>
          </p:nvPr>
        </p:nvSpPr>
        <p:spPr/>
        <p:txBody>
          <a:bodyPr/>
          <a:lstStyle/>
          <a:p>
            <a:fld id="{BC61339F-E128-4313-A675-F4D134468B0C}" type="slidenum">
              <a:rPr lang="en-US" smtClean="0"/>
              <a:t>10</a:t>
            </a:fld>
            <a:endParaRPr lang="en-US"/>
          </a:p>
        </p:txBody>
      </p:sp>
    </p:spTree>
    <p:extLst>
      <p:ext uri="{BB962C8B-B14F-4D97-AF65-F5344CB8AC3E}">
        <p14:creationId xmlns:p14="http://schemas.microsoft.com/office/powerpoint/2010/main" val="3680522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Female</a:t>
            </a:r>
            <a:r>
              <a:rPr lang="en-US" baseline="0" dirty="0" smtClean="0"/>
              <a:t> Ends have locking collars with Gaskets.  Unlock the collar and slide a male end into the female end.  The inside of both intake and exhaust pipes on the female end have gaskets that will seal to the male ends.  Once inserted, lock the collar to secure the two pipe sections.</a:t>
            </a:r>
          </a:p>
          <a:p>
            <a:endParaRPr lang="en-US" dirty="0"/>
          </a:p>
        </p:txBody>
      </p:sp>
      <p:sp>
        <p:nvSpPr>
          <p:cNvPr id="4" name="Slide Number Placeholder 3"/>
          <p:cNvSpPr>
            <a:spLocks noGrp="1"/>
          </p:cNvSpPr>
          <p:nvPr>
            <p:ph type="sldNum" sz="quarter" idx="10"/>
          </p:nvPr>
        </p:nvSpPr>
        <p:spPr/>
        <p:txBody>
          <a:bodyPr/>
          <a:lstStyle/>
          <a:p>
            <a:fld id="{BC61339F-E128-4313-A675-F4D134468B0C}" type="slidenum">
              <a:rPr lang="en-US" smtClean="0"/>
              <a:t>11</a:t>
            </a:fld>
            <a:endParaRPr lang="en-US"/>
          </a:p>
        </p:txBody>
      </p:sp>
    </p:spTree>
    <p:extLst>
      <p:ext uri="{BB962C8B-B14F-4D97-AF65-F5344CB8AC3E}">
        <p14:creationId xmlns:p14="http://schemas.microsoft.com/office/powerpoint/2010/main" val="4009116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lgn="l" defTabSz="931081">
              <a:spcBef>
                <a:spcPct val="30000"/>
              </a:spcBef>
              <a:defRPr sz="1200">
                <a:solidFill>
                  <a:schemeClr val="tx1"/>
                </a:solidFill>
                <a:latin typeface="Times New Roman" pitchFamily="18" charset="0"/>
              </a:defRPr>
            </a:lvl1pPr>
            <a:lvl2pPr marL="748703" indent="-287963" algn="l" defTabSz="931081">
              <a:spcBef>
                <a:spcPct val="30000"/>
              </a:spcBef>
              <a:defRPr sz="1200">
                <a:solidFill>
                  <a:schemeClr val="tx1"/>
                </a:solidFill>
                <a:latin typeface="Times New Roman" pitchFamily="18" charset="0"/>
              </a:defRPr>
            </a:lvl2pPr>
            <a:lvl3pPr marL="1151851" indent="-230370" algn="l" defTabSz="931081">
              <a:spcBef>
                <a:spcPct val="30000"/>
              </a:spcBef>
              <a:defRPr sz="1200">
                <a:solidFill>
                  <a:schemeClr val="tx1"/>
                </a:solidFill>
                <a:latin typeface="Times New Roman" pitchFamily="18" charset="0"/>
              </a:defRPr>
            </a:lvl3pPr>
            <a:lvl4pPr marL="1612593" indent="-230370" algn="l" defTabSz="931081">
              <a:spcBef>
                <a:spcPct val="30000"/>
              </a:spcBef>
              <a:defRPr sz="1200">
                <a:solidFill>
                  <a:schemeClr val="tx1"/>
                </a:solidFill>
                <a:latin typeface="Times New Roman" pitchFamily="18" charset="0"/>
              </a:defRPr>
            </a:lvl4pPr>
            <a:lvl5pPr marL="2073334" indent="-230370" algn="l" defTabSz="931081">
              <a:spcBef>
                <a:spcPct val="30000"/>
              </a:spcBef>
              <a:defRPr sz="1200">
                <a:solidFill>
                  <a:schemeClr val="tx1"/>
                </a:solidFill>
                <a:latin typeface="Times New Roman" pitchFamily="18" charset="0"/>
              </a:defRPr>
            </a:lvl5pPr>
            <a:lvl6pPr marL="2534074" indent="-230370" defTabSz="931081" eaLnBrk="0" fontAlgn="base" hangingPunct="0">
              <a:spcBef>
                <a:spcPct val="30000"/>
              </a:spcBef>
              <a:spcAft>
                <a:spcPct val="0"/>
              </a:spcAft>
              <a:defRPr sz="1200">
                <a:solidFill>
                  <a:schemeClr val="tx1"/>
                </a:solidFill>
                <a:latin typeface="Times New Roman" pitchFamily="18" charset="0"/>
              </a:defRPr>
            </a:lvl6pPr>
            <a:lvl7pPr marL="2994815" indent="-230370" defTabSz="931081" eaLnBrk="0" fontAlgn="base" hangingPunct="0">
              <a:spcBef>
                <a:spcPct val="30000"/>
              </a:spcBef>
              <a:spcAft>
                <a:spcPct val="0"/>
              </a:spcAft>
              <a:defRPr sz="1200">
                <a:solidFill>
                  <a:schemeClr val="tx1"/>
                </a:solidFill>
                <a:latin typeface="Times New Roman" pitchFamily="18" charset="0"/>
              </a:defRPr>
            </a:lvl7pPr>
            <a:lvl8pPr marL="3455555" indent="-230370" defTabSz="931081" eaLnBrk="0" fontAlgn="base" hangingPunct="0">
              <a:spcBef>
                <a:spcPct val="30000"/>
              </a:spcBef>
              <a:spcAft>
                <a:spcPct val="0"/>
              </a:spcAft>
              <a:defRPr sz="1200">
                <a:solidFill>
                  <a:schemeClr val="tx1"/>
                </a:solidFill>
                <a:latin typeface="Times New Roman" pitchFamily="18" charset="0"/>
              </a:defRPr>
            </a:lvl8pPr>
            <a:lvl9pPr marL="3916295" indent="-230370" defTabSz="931081"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fld id="{32B22EEE-823C-41C2-9C06-88E27B8754EA}" type="slidenum">
              <a:rPr lang="en-US" altLang="en-US" smtClean="0"/>
              <a:pPr algn="r">
                <a:spcBef>
                  <a:spcPct val="0"/>
                </a:spcBef>
              </a:pPr>
              <a:t>13</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aos swoosh"/>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86038"/>
            <a:ext cx="91440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aos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00" y="573088"/>
            <a:ext cx="471646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ctrTitle"/>
          </p:nvPr>
        </p:nvSpPr>
        <p:spPr>
          <a:xfrm>
            <a:off x="685800" y="3711575"/>
            <a:ext cx="7772400" cy="1470025"/>
          </a:xfrm>
        </p:spPr>
        <p:txBody>
          <a:bodyPr/>
          <a:lstStyle>
            <a:lvl1pPr>
              <a:defRPr/>
            </a:lvl1pPr>
          </a:lstStyle>
          <a:p>
            <a:r>
              <a:rPr lang="en-US"/>
              <a:t>Title</a:t>
            </a:r>
          </a:p>
        </p:txBody>
      </p:sp>
      <p:sp>
        <p:nvSpPr>
          <p:cNvPr id="27652" name="Rectangle 4"/>
          <p:cNvSpPr>
            <a:spLocks noGrp="1" noChangeArrowheads="1"/>
          </p:cNvSpPr>
          <p:nvPr>
            <p:ph type="subTitle" idx="1"/>
          </p:nvPr>
        </p:nvSpPr>
        <p:spPr>
          <a:xfrm>
            <a:off x="1371600" y="5257800"/>
            <a:ext cx="6400800" cy="1219200"/>
          </a:xfrm>
        </p:spPr>
        <p:txBody>
          <a:bodyPr/>
          <a:lstStyle>
            <a:lvl1pPr marL="0" indent="0" algn="ctr">
              <a:buFontTx/>
              <a:buNone/>
              <a:defRPr/>
            </a:lvl1pPr>
          </a:lstStyle>
          <a:p>
            <a:r>
              <a:rPr lang="en-US"/>
              <a:t>Subtitle</a:t>
            </a:r>
          </a:p>
        </p:txBody>
      </p:sp>
    </p:spTree>
    <p:extLst>
      <p:ext uri="{BB962C8B-B14F-4D97-AF65-F5344CB8AC3E}">
        <p14:creationId xmlns:p14="http://schemas.microsoft.com/office/powerpoint/2010/main" val="357101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D8628D-0BD1-4E3E-BFF1-6930F9A25F6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7242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84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84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317821-ED5C-4C2E-A1F1-CFEF8CEA42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317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BBD686-006D-4407-A54A-CE799DBA89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570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F37B2F-9293-4E7E-955A-82C0601B87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031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4060FB-C311-419B-8648-4AECC21FA7D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60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A859D1-DA47-40C3-8A0B-FA8F2789BC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4754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612DEC-8838-4532-BE26-468C8E96ED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637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DD1BBB-AF67-4312-90EE-E9183B87A25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663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09F4F2-8894-4503-837A-0952AF5527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7242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928896-8117-472C-83D9-2462507CA5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423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984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Test</a:t>
            </a:r>
          </a:p>
        </p:txBody>
      </p:sp>
      <p:sp>
        <p:nvSpPr>
          <p:cNvPr id="1027" name="Rectangle 3"/>
          <p:cNvSpPr>
            <a:spLocks noGrp="1" noChangeArrowheads="1"/>
          </p:cNvSpPr>
          <p:nvPr>
            <p:ph type="body" idx="1"/>
          </p:nvPr>
        </p:nvSpPr>
        <p:spPr bwMode="auto">
          <a:xfrm>
            <a:off x="457200" y="1722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dirty="0">
                <a:latin typeface="Frutiger LT 55 Roman"/>
              </a:defRPr>
            </a:lvl1pPr>
          </a:lstStyle>
          <a:p>
            <a:pPr fontAlgn="base">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dirty="0">
                <a:latin typeface="Frutiger Linotype"/>
              </a:defRPr>
            </a:lvl1pPr>
          </a:lstStyle>
          <a:p>
            <a:pPr fontAlgn="base">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Frutiger LT 55 Roman"/>
              </a:defRPr>
            </a:lvl1pPr>
          </a:lstStyle>
          <a:p>
            <a:pPr fontAlgn="base">
              <a:spcAft>
                <a:spcPct val="0"/>
              </a:spcAft>
              <a:defRPr/>
            </a:pPr>
            <a:fld id="{D99FBE13-7788-48CF-BEBE-B2907B754CAC}" type="slidenum">
              <a:rPr lang="en-US">
                <a:solidFill>
                  <a:srgbClr val="000000"/>
                </a:solidFill>
              </a:rPr>
              <a:pPr fontAlgn="base">
                <a:spcAft>
                  <a:spcPct val="0"/>
                </a:spcAft>
                <a:defRPr/>
              </a:pPr>
              <a:t>‹#›</a:t>
            </a:fld>
            <a:endParaRPr lang="en-US" dirty="0">
              <a:solidFill>
                <a:srgbClr val="000000"/>
              </a:solidFill>
            </a:endParaRPr>
          </a:p>
        </p:txBody>
      </p:sp>
      <p:pic>
        <p:nvPicPr>
          <p:cNvPr id="1031" name="Picture 13" descr="aos swoos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62000"/>
            <a:ext cx="91440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7" descr="aos 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6324600"/>
            <a:ext cx="1311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588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Frutiger LT 55 Roman" pitchFamily="34" charset="0"/>
        </a:defRPr>
      </a:lvl2pPr>
      <a:lvl3pPr algn="ctr" rtl="0" eaLnBrk="0" fontAlgn="base" hangingPunct="0">
        <a:spcBef>
          <a:spcPct val="0"/>
        </a:spcBef>
        <a:spcAft>
          <a:spcPct val="0"/>
        </a:spcAft>
        <a:defRPr sz="3200" b="1">
          <a:solidFill>
            <a:schemeClr val="tx2"/>
          </a:solidFill>
          <a:latin typeface="Frutiger LT 55 Roman" pitchFamily="34" charset="0"/>
        </a:defRPr>
      </a:lvl3pPr>
      <a:lvl4pPr algn="ctr" rtl="0" eaLnBrk="0" fontAlgn="base" hangingPunct="0">
        <a:spcBef>
          <a:spcPct val="0"/>
        </a:spcBef>
        <a:spcAft>
          <a:spcPct val="0"/>
        </a:spcAft>
        <a:defRPr sz="3200" b="1">
          <a:solidFill>
            <a:schemeClr val="tx2"/>
          </a:solidFill>
          <a:latin typeface="Frutiger LT 55 Roman" pitchFamily="34" charset="0"/>
        </a:defRPr>
      </a:lvl4pPr>
      <a:lvl5pPr algn="ctr" rtl="0" eaLnBrk="0" fontAlgn="base" hangingPunct="0">
        <a:spcBef>
          <a:spcPct val="0"/>
        </a:spcBef>
        <a:spcAft>
          <a:spcPct val="0"/>
        </a:spcAft>
        <a:defRPr sz="3200" b="1">
          <a:solidFill>
            <a:schemeClr val="tx2"/>
          </a:solidFill>
          <a:latin typeface="Frutiger LT 55 Roman" pitchFamily="34" charset="0"/>
        </a:defRPr>
      </a:lvl5pPr>
      <a:lvl6pPr marL="457200" algn="ctr" rtl="0" fontAlgn="base">
        <a:spcBef>
          <a:spcPct val="0"/>
        </a:spcBef>
        <a:spcAft>
          <a:spcPct val="0"/>
        </a:spcAft>
        <a:defRPr sz="3200" b="1">
          <a:solidFill>
            <a:schemeClr val="tx2"/>
          </a:solidFill>
          <a:latin typeface="Frutiger LT 55 Roman" pitchFamily="34" charset="0"/>
        </a:defRPr>
      </a:lvl6pPr>
      <a:lvl7pPr marL="914400" algn="ctr" rtl="0" fontAlgn="base">
        <a:spcBef>
          <a:spcPct val="0"/>
        </a:spcBef>
        <a:spcAft>
          <a:spcPct val="0"/>
        </a:spcAft>
        <a:defRPr sz="3200" b="1">
          <a:solidFill>
            <a:schemeClr val="tx2"/>
          </a:solidFill>
          <a:latin typeface="Frutiger LT 55 Roman" pitchFamily="34" charset="0"/>
        </a:defRPr>
      </a:lvl7pPr>
      <a:lvl8pPr marL="1371600" algn="ctr" rtl="0" fontAlgn="base">
        <a:spcBef>
          <a:spcPct val="0"/>
        </a:spcBef>
        <a:spcAft>
          <a:spcPct val="0"/>
        </a:spcAft>
        <a:defRPr sz="3200" b="1">
          <a:solidFill>
            <a:schemeClr val="tx2"/>
          </a:solidFill>
          <a:latin typeface="Frutiger LT 55 Roman" pitchFamily="34" charset="0"/>
        </a:defRPr>
      </a:lvl8pPr>
      <a:lvl9pPr marL="1828800" algn="ctr" rtl="0" fontAlgn="base">
        <a:spcBef>
          <a:spcPct val="0"/>
        </a:spcBef>
        <a:spcAft>
          <a:spcPct val="0"/>
        </a:spcAft>
        <a:defRPr sz="3200" b="1">
          <a:solidFill>
            <a:schemeClr val="tx2"/>
          </a:solidFill>
          <a:latin typeface="Frutiger LT 55 Roman" pitchFamily="34" charset="0"/>
        </a:defRPr>
      </a:lvl9pPr>
    </p:titleStyle>
    <p:bodyStyle>
      <a:lvl1pPr marL="342900" indent="-342900" algn="l" rtl="0" eaLnBrk="0" fontAlgn="base" hangingPunct="0">
        <a:spcBef>
          <a:spcPct val="20000"/>
        </a:spcBef>
        <a:spcAft>
          <a:spcPct val="0"/>
        </a:spcAft>
        <a:buBlip>
          <a:blip r:embed="rId15"/>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853F"/>
        </a:buClr>
        <a:buFont typeface="Arial" pitchFamily="34" charset="0"/>
        <a:buChar char="–"/>
        <a:defRPr sz="2400">
          <a:solidFill>
            <a:schemeClr val="tx1"/>
          </a:solidFill>
          <a:latin typeface="+mn-lt"/>
        </a:defRPr>
      </a:lvl2pPr>
      <a:lvl3pPr marL="1143000" indent="-228600" algn="l" rtl="0" eaLnBrk="0" fontAlgn="base" hangingPunct="0">
        <a:spcBef>
          <a:spcPct val="20000"/>
        </a:spcBef>
        <a:spcAft>
          <a:spcPct val="0"/>
        </a:spcAft>
        <a:buBlip>
          <a:blip r:embed="rId16"/>
        </a:buBlip>
        <a:defRPr sz="2400">
          <a:solidFill>
            <a:schemeClr val="tx1"/>
          </a:solidFill>
          <a:latin typeface="+mn-lt"/>
        </a:defRPr>
      </a:lvl3pPr>
      <a:lvl4pPr marL="1600200" indent="-228600" algn="l" rtl="0" eaLnBrk="0" fontAlgn="base" hangingPunct="0">
        <a:spcBef>
          <a:spcPct val="20000"/>
        </a:spcBef>
        <a:spcAft>
          <a:spcPct val="0"/>
        </a:spcAft>
        <a:buClr>
          <a:srgbClr val="00853F"/>
        </a:buClr>
        <a:buChar char="–"/>
        <a:defRPr sz="2000">
          <a:solidFill>
            <a:schemeClr val="tx1"/>
          </a:solidFill>
          <a:latin typeface="+mn-lt"/>
        </a:defRPr>
      </a:lvl4pPr>
      <a:lvl5pPr marL="2057400" indent="-228600" algn="l" rtl="0" eaLnBrk="0" fontAlgn="base" hangingPunct="0">
        <a:spcBef>
          <a:spcPct val="20000"/>
        </a:spcBef>
        <a:spcAft>
          <a:spcPct val="0"/>
        </a:spcAft>
        <a:buClr>
          <a:srgbClr val="00853F"/>
        </a:buClr>
        <a:buChar char="»"/>
        <a:defRPr sz="2000">
          <a:solidFill>
            <a:schemeClr val="tx1"/>
          </a:solidFill>
          <a:latin typeface="+mn-lt"/>
        </a:defRPr>
      </a:lvl5pPr>
      <a:lvl6pPr marL="2514600" indent="-228600" algn="l" rtl="0" fontAlgn="base">
        <a:spcBef>
          <a:spcPct val="20000"/>
        </a:spcBef>
        <a:spcAft>
          <a:spcPct val="0"/>
        </a:spcAft>
        <a:buClr>
          <a:srgbClr val="00853F"/>
        </a:buClr>
        <a:buChar char="»"/>
        <a:defRPr sz="2000">
          <a:solidFill>
            <a:schemeClr val="tx1"/>
          </a:solidFill>
          <a:latin typeface="+mn-lt"/>
        </a:defRPr>
      </a:lvl6pPr>
      <a:lvl7pPr marL="2971800" indent="-228600" algn="l" rtl="0" fontAlgn="base">
        <a:spcBef>
          <a:spcPct val="20000"/>
        </a:spcBef>
        <a:spcAft>
          <a:spcPct val="0"/>
        </a:spcAft>
        <a:buClr>
          <a:srgbClr val="00853F"/>
        </a:buClr>
        <a:buChar char="»"/>
        <a:defRPr sz="2000">
          <a:solidFill>
            <a:schemeClr val="tx1"/>
          </a:solidFill>
          <a:latin typeface="+mn-lt"/>
        </a:defRPr>
      </a:lvl7pPr>
      <a:lvl8pPr marL="3429000" indent="-228600" algn="l" rtl="0" fontAlgn="base">
        <a:spcBef>
          <a:spcPct val="20000"/>
        </a:spcBef>
        <a:spcAft>
          <a:spcPct val="0"/>
        </a:spcAft>
        <a:buClr>
          <a:srgbClr val="00853F"/>
        </a:buClr>
        <a:buChar char="»"/>
        <a:defRPr sz="2000">
          <a:solidFill>
            <a:schemeClr val="tx1"/>
          </a:solidFill>
          <a:latin typeface="+mn-lt"/>
        </a:defRPr>
      </a:lvl8pPr>
      <a:lvl9pPr marL="3886200" indent="-228600" algn="l" rtl="0" fontAlgn="base">
        <a:spcBef>
          <a:spcPct val="20000"/>
        </a:spcBef>
        <a:spcAft>
          <a:spcPct val="0"/>
        </a:spcAft>
        <a:buClr>
          <a:srgbClr val="00853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hyperlink" Target="https://vimeo.com/hotwateru/review/150950178/06bb8f844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en-US" dirty="0" smtClean="0"/>
              <a:t>Simplicity Series</a:t>
            </a:r>
            <a:endParaRPr lang="en-US" dirty="0"/>
          </a:p>
        </p:txBody>
      </p:sp>
      <p:sp>
        <p:nvSpPr>
          <p:cNvPr id="4" name="Subtitle 3"/>
          <p:cNvSpPr>
            <a:spLocks noGrp="1"/>
          </p:cNvSpPr>
          <p:nvPr>
            <p:ph type="subTitle" idx="1"/>
          </p:nvPr>
        </p:nvSpPr>
        <p:spPr>
          <a:xfrm>
            <a:off x="1371600" y="4495800"/>
            <a:ext cx="6400800" cy="1219200"/>
          </a:xfrm>
        </p:spPr>
        <p:txBody>
          <a:bodyPr/>
          <a:lstStyle/>
          <a:p>
            <a:pPr>
              <a:spcBef>
                <a:spcPts val="0"/>
              </a:spcBef>
            </a:pPr>
            <a:r>
              <a:rPr lang="en-US" dirty="0">
                <a:solidFill>
                  <a:schemeClr val="bg2"/>
                </a:solidFill>
              </a:rPr>
              <a:t>The 1</a:t>
            </a:r>
            <a:r>
              <a:rPr lang="en-US" baseline="30000" dirty="0">
                <a:solidFill>
                  <a:schemeClr val="bg2"/>
                </a:solidFill>
              </a:rPr>
              <a:t>st</a:t>
            </a:r>
            <a:r>
              <a:rPr lang="en-US" dirty="0">
                <a:solidFill>
                  <a:schemeClr val="bg2"/>
                </a:solidFill>
              </a:rPr>
              <a:t> </a:t>
            </a:r>
            <a:r>
              <a:rPr lang="en-US" dirty="0" smtClean="0">
                <a:solidFill>
                  <a:schemeClr val="bg2"/>
                </a:solidFill>
              </a:rPr>
              <a:t>Fuel-Convertible</a:t>
            </a:r>
          </a:p>
          <a:p>
            <a:pPr>
              <a:spcBef>
                <a:spcPts val="0"/>
              </a:spcBef>
            </a:pPr>
            <a:r>
              <a:rPr lang="en-US" dirty="0" smtClean="0">
                <a:solidFill>
                  <a:schemeClr val="bg2"/>
                </a:solidFill>
              </a:rPr>
              <a:t>Concentric Vent</a:t>
            </a:r>
          </a:p>
          <a:p>
            <a:pPr>
              <a:spcBef>
                <a:spcPts val="0"/>
              </a:spcBef>
            </a:pPr>
            <a:r>
              <a:rPr lang="en-US" dirty="0" smtClean="0">
                <a:solidFill>
                  <a:schemeClr val="bg2"/>
                </a:solidFill>
              </a:rPr>
              <a:t>Non-Condensing Tankless </a:t>
            </a:r>
            <a:r>
              <a:rPr lang="en-US" dirty="0">
                <a:solidFill>
                  <a:schemeClr val="bg2"/>
                </a:solidFill>
              </a:rPr>
              <a:t>Series</a:t>
            </a:r>
          </a:p>
        </p:txBody>
      </p:sp>
    </p:spTree>
    <p:extLst>
      <p:ext uri="{BB962C8B-B14F-4D97-AF65-F5344CB8AC3E}">
        <p14:creationId xmlns:p14="http://schemas.microsoft.com/office/powerpoint/2010/main" val="3625401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APNC35 Venting System</a:t>
            </a:r>
            <a:endParaRPr lang="en-US" dirty="0"/>
          </a:p>
        </p:txBody>
      </p:sp>
      <p:sp>
        <p:nvSpPr>
          <p:cNvPr id="4" name="Slide Number Placeholder 3"/>
          <p:cNvSpPr>
            <a:spLocks noGrp="1"/>
          </p:cNvSpPr>
          <p:nvPr>
            <p:ph type="sldNum" sz="quarter" idx="12"/>
          </p:nvPr>
        </p:nvSpPr>
        <p:spPr/>
        <p:txBody>
          <a:bodyPr/>
          <a:lstStyle/>
          <a:p>
            <a:pPr>
              <a:defRPr/>
            </a:pPr>
            <a:fld id="{CDF72DD7-4C42-4DEC-8178-D049FECA9091}" type="slidenum">
              <a:rPr lang="en-US" smtClean="0">
                <a:solidFill>
                  <a:srgbClr val="000000"/>
                </a:solidFill>
              </a:rPr>
              <a:pPr>
                <a:defRPr/>
              </a:pPr>
              <a:t>10</a:t>
            </a:fld>
            <a:endParaRPr lang="en-US" dirty="0">
              <a:solidFill>
                <a:srgbClr val="000000"/>
              </a:solidFill>
            </a:endParaRPr>
          </a:p>
        </p:txBody>
      </p:sp>
      <p:sp>
        <p:nvSpPr>
          <p:cNvPr id="6" name="Content Placeholder 5"/>
          <p:cNvSpPr>
            <a:spLocks noGrp="1"/>
          </p:cNvSpPr>
          <p:nvPr>
            <p:ph idx="1"/>
          </p:nvPr>
        </p:nvSpPr>
        <p:spPr>
          <a:xfrm>
            <a:off x="457200" y="1722438"/>
            <a:ext cx="7696200" cy="4525962"/>
          </a:xfrm>
        </p:spPr>
        <p:txBody>
          <a:bodyPr/>
          <a:lstStyle/>
          <a:p>
            <a:r>
              <a:rPr lang="en-US" sz="2000" dirty="0" smtClean="0"/>
              <a:t>Horizontal &amp; vertical installations</a:t>
            </a:r>
          </a:p>
          <a:p>
            <a:r>
              <a:rPr lang="en-US" sz="2000" dirty="0" smtClean="0"/>
              <a:t>43’ max venting length</a:t>
            </a:r>
          </a:p>
          <a:p>
            <a:pPr lvl="1"/>
            <a:r>
              <a:rPr lang="en-US" sz="1600" dirty="0" smtClean="0"/>
              <a:t>4 elbows max</a:t>
            </a:r>
          </a:p>
          <a:p>
            <a:pPr marL="0" indent="0">
              <a:buNone/>
            </a:pP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2524463300"/>
              </p:ext>
            </p:extLst>
          </p:nvPr>
        </p:nvGraphicFramePr>
        <p:xfrm>
          <a:off x="4724400" y="1828800"/>
          <a:ext cx="4191000" cy="4428143"/>
        </p:xfrm>
        <a:graphic>
          <a:graphicData uri="http://schemas.openxmlformats.org/drawingml/2006/table">
            <a:tbl>
              <a:tblPr firstRow="1" firstCol="1" bandRow="1"/>
              <a:tblGrid>
                <a:gridCol w="1105160"/>
                <a:gridCol w="3085840"/>
              </a:tblGrid>
              <a:tr h="231898">
                <a:tc>
                  <a:txBody>
                    <a:bodyPr/>
                    <a:lstStyle/>
                    <a:p>
                      <a:pPr marL="0" marR="0" algn="ctr">
                        <a:lnSpc>
                          <a:spcPct val="115000"/>
                        </a:lnSpc>
                        <a:spcBef>
                          <a:spcPts val="0"/>
                        </a:spcBef>
                        <a:spcAft>
                          <a:spcPts val="0"/>
                        </a:spcAft>
                      </a:pPr>
                      <a:r>
                        <a:rPr lang="en-US" sz="1200" b="1" dirty="0">
                          <a:solidFill>
                            <a:srgbClr val="000000"/>
                          </a:solidFill>
                          <a:effectLst/>
                          <a:latin typeface="Calibri"/>
                          <a:ea typeface="Times New Roman"/>
                          <a:cs typeface="Times New Roman"/>
                        </a:rPr>
                        <a:t>Part Number</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200" b="1" dirty="0">
                          <a:solidFill>
                            <a:srgbClr val="000000"/>
                          </a:solidFill>
                          <a:effectLst/>
                          <a:latin typeface="Calibri"/>
                          <a:ea typeface="Times New Roman"/>
                          <a:cs typeface="Times New Roman"/>
                        </a:rPr>
                        <a:t>Description</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100266115</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11.5" Standard Sidewall Kit</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100266117</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21" Standard Sidewall Kit</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100266118</a:t>
                      </a:r>
                      <a:endParaRPr lang="en-US"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38" Roof termination</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100266119</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45 degree elbow</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100266132</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90 degree elbow</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100266133</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10" Straight pipe</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100266134</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19.5" Straight pipe</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100266135</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39" Straight pipe</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100266187</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Flat roof flashing</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100266136</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Tile/Shingle roof flashing 1/12 to 6/12 pitch</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100266137</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Tile/Shingle roof flashing 8/12 to 16/12 pitch</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100266138</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Tile/Shingle roof flashing 6/12 to 12/12 pitch</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100266139</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Condensate trap</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100266140</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Condensate collector</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100266141</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Pipe hangers</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9007604005</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Isolation valve kit</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9008871005</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Product Preserver - anti-scale filter kit</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9009069005</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Remote controller</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55">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9008300005</a:t>
                      </a:r>
                      <a:endParaRPr lang="en-US"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Multi-unit controller (510C only)</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9320" r="37961"/>
          <a:stretch/>
        </p:blipFill>
        <p:spPr>
          <a:xfrm flipH="1">
            <a:off x="3886199" y="2270370"/>
            <a:ext cx="614039" cy="405423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0874" t="30162" r="15437" b="23236"/>
          <a:stretch/>
        </p:blipFill>
        <p:spPr>
          <a:xfrm>
            <a:off x="381000" y="3048000"/>
            <a:ext cx="1350144" cy="1481866"/>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3009" t="28220" r="17961" b="24143"/>
          <a:stretch/>
        </p:blipFill>
        <p:spPr>
          <a:xfrm>
            <a:off x="2286000" y="3028765"/>
            <a:ext cx="1223706" cy="1481328"/>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446" b="39936"/>
          <a:stretch/>
        </p:blipFill>
        <p:spPr>
          <a:xfrm>
            <a:off x="457200" y="4876800"/>
            <a:ext cx="3276600" cy="1062509"/>
          </a:xfrm>
          <a:prstGeom prst="rect">
            <a:avLst/>
          </a:prstGeom>
        </p:spPr>
      </p:pic>
    </p:spTree>
    <p:extLst>
      <p:ext uri="{BB962C8B-B14F-4D97-AF65-F5344CB8AC3E}">
        <p14:creationId xmlns:p14="http://schemas.microsoft.com/office/powerpoint/2010/main" val="1632056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Venting is a “Snap”</a:t>
            </a:r>
            <a:endParaRPr lang="en-US" dirty="0"/>
          </a:p>
        </p:txBody>
      </p:sp>
      <p:pic>
        <p:nvPicPr>
          <p:cNvPr id="3"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6641" y="3266052"/>
            <a:ext cx="2585762" cy="2585762"/>
          </a:xfrm>
          <a:prstGeom prst="rect">
            <a:avLst/>
          </a:prstGeom>
        </p:spPr>
      </p:pic>
      <p:pic>
        <p:nvPicPr>
          <p:cNvPr id="4" name="Content Placeholder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048000" y="3276600"/>
            <a:ext cx="2590800" cy="25908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943600" y="3280064"/>
            <a:ext cx="2571750" cy="2571750"/>
          </a:xfrm>
          <a:prstGeom prst="rect">
            <a:avLst/>
          </a:prstGeom>
        </p:spPr>
      </p:pic>
      <p:sp>
        <p:nvSpPr>
          <p:cNvPr id="6" name="Curved Up Arrow 5"/>
          <p:cNvSpPr/>
          <p:nvPr/>
        </p:nvSpPr>
        <p:spPr>
          <a:xfrm rot="11551876">
            <a:off x="1395281" y="3994439"/>
            <a:ext cx="481183" cy="271113"/>
          </a:xfrm>
          <a:prstGeom prst="curved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2431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APNC35 Venting</a:t>
            </a:r>
            <a:endParaRPr lang="en-US" dirty="0"/>
          </a:p>
        </p:txBody>
      </p:sp>
      <p:sp>
        <p:nvSpPr>
          <p:cNvPr id="3" name="Content Placeholder 2"/>
          <p:cNvSpPr txBox="1">
            <a:spLocks/>
          </p:cNvSpPr>
          <p:nvPr/>
        </p:nvSpPr>
        <p:spPr>
          <a:xfrm>
            <a:off x="4800600" y="2286000"/>
            <a:ext cx="4038600" cy="4038600"/>
          </a:xfrm>
          <a:prstGeom prst="rect">
            <a:avLst/>
          </a:prstGeom>
        </p:spPr>
        <p:txBody>
          <a:bodyPr>
            <a:normAutofit fontScale="92500" lnSpcReduction="10000"/>
          </a:bodyPr>
          <a:lstStyle>
            <a:lvl1pPr marL="342900" indent="-342900" algn="l" rtl="0" eaLnBrk="0" fontAlgn="base" hangingPunct="0">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853F"/>
              </a:buClr>
              <a:buFont typeface="Arial" pitchFamily="34" charset="0"/>
              <a:buChar char="–"/>
              <a:defRPr sz="2400">
                <a:solidFill>
                  <a:schemeClr val="tx1"/>
                </a:solidFill>
                <a:latin typeface="+mn-lt"/>
              </a:defRPr>
            </a:lvl2pPr>
            <a:lvl3pPr marL="1143000" indent="-228600" algn="l" rtl="0" eaLnBrk="0" fontAlgn="base" hangingPunct="0">
              <a:spcBef>
                <a:spcPct val="20000"/>
              </a:spcBef>
              <a:spcAft>
                <a:spcPct val="0"/>
              </a:spcAft>
              <a:buBlip>
                <a:blip r:embed="rId3"/>
              </a:buBlip>
              <a:defRPr sz="2400">
                <a:solidFill>
                  <a:schemeClr val="tx1"/>
                </a:solidFill>
                <a:latin typeface="+mn-lt"/>
              </a:defRPr>
            </a:lvl3pPr>
            <a:lvl4pPr marL="1600200" indent="-228600" algn="l" rtl="0" eaLnBrk="0" fontAlgn="base" hangingPunct="0">
              <a:spcBef>
                <a:spcPct val="20000"/>
              </a:spcBef>
              <a:spcAft>
                <a:spcPct val="0"/>
              </a:spcAft>
              <a:buClr>
                <a:srgbClr val="00853F"/>
              </a:buClr>
              <a:buChar char="–"/>
              <a:defRPr sz="2000">
                <a:solidFill>
                  <a:schemeClr val="tx1"/>
                </a:solidFill>
                <a:latin typeface="+mn-lt"/>
              </a:defRPr>
            </a:lvl4pPr>
            <a:lvl5pPr marL="2057400" indent="-228600" algn="l" rtl="0" eaLnBrk="0" fontAlgn="base" hangingPunct="0">
              <a:spcBef>
                <a:spcPct val="20000"/>
              </a:spcBef>
              <a:spcAft>
                <a:spcPct val="0"/>
              </a:spcAft>
              <a:buClr>
                <a:srgbClr val="00853F"/>
              </a:buClr>
              <a:buChar char="»"/>
              <a:defRPr sz="2000">
                <a:solidFill>
                  <a:schemeClr val="tx1"/>
                </a:solidFill>
                <a:latin typeface="+mn-lt"/>
              </a:defRPr>
            </a:lvl5pPr>
            <a:lvl6pPr marL="2514600" indent="-228600" algn="l" rtl="0" fontAlgn="base">
              <a:spcBef>
                <a:spcPct val="20000"/>
              </a:spcBef>
              <a:spcAft>
                <a:spcPct val="0"/>
              </a:spcAft>
              <a:buClr>
                <a:srgbClr val="00853F"/>
              </a:buClr>
              <a:buChar char="»"/>
              <a:defRPr sz="2000">
                <a:solidFill>
                  <a:schemeClr val="tx1"/>
                </a:solidFill>
                <a:latin typeface="+mn-lt"/>
              </a:defRPr>
            </a:lvl6pPr>
            <a:lvl7pPr marL="2971800" indent="-228600" algn="l" rtl="0" fontAlgn="base">
              <a:spcBef>
                <a:spcPct val="20000"/>
              </a:spcBef>
              <a:spcAft>
                <a:spcPct val="0"/>
              </a:spcAft>
              <a:buClr>
                <a:srgbClr val="00853F"/>
              </a:buClr>
              <a:buChar char="»"/>
              <a:defRPr sz="2000">
                <a:solidFill>
                  <a:schemeClr val="tx1"/>
                </a:solidFill>
                <a:latin typeface="+mn-lt"/>
              </a:defRPr>
            </a:lvl7pPr>
            <a:lvl8pPr marL="3429000" indent="-228600" algn="l" rtl="0" fontAlgn="base">
              <a:spcBef>
                <a:spcPct val="20000"/>
              </a:spcBef>
              <a:spcAft>
                <a:spcPct val="0"/>
              </a:spcAft>
              <a:buClr>
                <a:srgbClr val="00853F"/>
              </a:buClr>
              <a:buChar char="»"/>
              <a:defRPr sz="2000">
                <a:solidFill>
                  <a:schemeClr val="tx1"/>
                </a:solidFill>
                <a:latin typeface="+mn-lt"/>
              </a:defRPr>
            </a:lvl8pPr>
            <a:lvl9pPr marL="3886200" indent="-228600" algn="l" rtl="0" fontAlgn="base">
              <a:spcBef>
                <a:spcPct val="20000"/>
              </a:spcBef>
              <a:spcAft>
                <a:spcPct val="0"/>
              </a:spcAft>
              <a:buClr>
                <a:srgbClr val="00853F"/>
              </a:buClr>
              <a:buChar char="»"/>
              <a:defRPr sz="2000">
                <a:solidFill>
                  <a:schemeClr val="tx1"/>
                </a:solidFill>
                <a:latin typeface="+mn-lt"/>
              </a:defRPr>
            </a:lvl9pPr>
          </a:lstStyle>
          <a:p>
            <a:pPr marL="514350" indent="-514350">
              <a:buFont typeface="+mj-lt"/>
              <a:buAutoNum type="arabicPeriod"/>
            </a:pPr>
            <a:r>
              <a:rPr lang="en-US" sz="2200" kern="0" dirty="0" smtClean="0"/>
              <a:t>Condensate Collector</a:t>
            </a:r>
          </a:p>
          <a:p>
            <a:pPr marL="914400" lvl="1" indent="-514350"/>
            <a:r>
              <a:rPr lang="en-US" sz="1900" kern="0" dirty="0" smtClean="0"/>
              <a:t>Not required if termination is directly off the top of the heater</a:t>
            </a:r>
          </a:p>
          <a:p>
            <a:pPr marL="514350" indent="-514350">
              <a:buFont typeface="+mj-lt"/>
              <a:buAutoNum type="arabicPeriod"/>
            </a:pPr>
            <a:r>
              <a:rPr lang="en-US" sz="2200" kern="0" dirty="0" smtClean="0"/>
              <a:t>Condensate Trap</a:t>
            </a:r>
          </a:p>
          <a:p>
            <a:pPr marL="914400" lvl="1" indent="-514350"/>
            <a:r>
              <a:rPr lang="en-US" sz="1900" kern="0" dirty="0" smtClean="0"/>
              <a:t>Required with Condensate Collector</a:t>
            </a:r>
          </a:p>
          <a:p>
            <a:pPr marL="514350" indent="-514350">
              <a:buFont typeface="+mj-lt"/>
              <a:buAutoNum type="arabicPeriod"/>
            </a:pPr>
            <a:r>
              <a:rPr lang="en-US" sz="2200" kern="0" dirty="0" smtClean="0"/>
              <a:t>Termination</a:t>
            </a:r>
          </a:p>
          <a:p>
            <a:pPr marL="914400" lvl="1" indent="-514350"/>
            <a:r>
              <a:rPr lang="en-US" sz="1900" kern="0" dirty="0" smtClean="0"/>
              <a:t>Horizontal termination cannot be used in vertical application.</a:t>
            </a:r>
          </a:p>
          <a:p>
            <a:pPr marL="914400" lvl="1" indent="-514350"/>
            <a:r>
              <a:rPr lang="en-US" sz="1900" kern="0" dirty="0" smtClean="0"/>
              <a:t>Different part for vertical termination.</a:t>
            </a:r>
          </a:p>
          <a:p>
            <a:endParaRPr lang="en-US" kern="0" dirty="0"/>
          </a:p>
        </p:txBody>
      </p:sp>
      <p:pic>
        <p:nvPicPr>
          <p:cNvPr id="4"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1" y="1637770"/>
            <a:ext cx="2590800" cy="4605867"/>
          </a:xfrm>
          <a:prstGeom prst="rect">
            <a:avLst/>
          </a:prstGeom>
        </p:spPr>
      </p:pic>
      <p:sp>
        <p:nvSpPr>
          <p:cNvPr id="5" name="TextBox 4"/>
          <p:cNvSpPr txBox="1"/>
          <p:nvPr/>
        </p:nvSpPr>
        <p:spPr>
          <a:xfrm>
            <a:off x="3156337" y="3504489"/>
            <a:ext cx="261017"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6" name="TextBox 5"/>
          <p:cNvSpPr txBox="1"/>
          <p:nvPr/>
        </p:nvSpPr>
        <p:spPr>
          <a:xfrm>
            <a:off x="1779495" y="4964668"/>
            <a:ext cx="344467" cy="369332"/>
          </a:xfrm>
          <a:prstGeom prst="rect">
            <a:avLst/>
          </a:prstGeom>
          <a:noFill/>
        </p:spPr>
        <p:txBody>
          <a:bodyPr wrap="square" rtlCol="0">
            <a:spAutoFit/>
          </a:bodyPr>
          <a:lstStyle/>
          <a:p>
            <a:r>
              <a:rPr lang="en-US" dirty="0">
                <a:solidFill>
                  <a:srgbClr val="FF0000"/>
                </a:solidFill>
              </a:rPr>
              <a:t>2</a:t>
            </a:r>
          </a:p>
        </p:txBody>
      </p:sp>
      <p:sp>
        <p:nvSpPr>
          <p:cNvPr id="7" name="TextBox 6"/>
          <p:cNvSpPr txBox="1"/>
          <p:nvPr/>
        </p:nvSpPr>
        <p:spPr>
          <a:xfrm>
            <a:off x="2122046" y="2850614"/>
            <a:ext cx="344467" cy="369332"/>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8" name="Oval 7"/>
          <p:cNvSpPr/>
          <p:nvPr/>
        </p:nvSpPr>
        <p:spPr>
          <a:xfrm>
            <a:off x="2590800" y="3733800"/>
            <a:ext cx="696046" cy="5737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7400" y="4876800"/>
            <a:ext cx="454341" cy="4444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55631" y="2590800"/>
            <a:ext cx="2305653" cy="9015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88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2383FF1-D2BA-4A4A-B452-D03054A76F77}" type="slidenum">
              <a:rPr lang="en-US"/>
              <a:pPr>
                <a:defRPr/>
              </a:pPr>
              <a:t>13</a:t>
            </a:fld>
            <a:endParaRPr lang="en-US" dirty="0"/>
          </a:p>
        </p:txBody>
      </p:sp>
      <p:sp>
        <p:nvSpPr>
          <p:cNvPr id="11268" name="Rectangle 7"/>
          <p:cNvSpPr>
            <a:spLocks noGrp="1" noChangeArrowheads="1"/>
          </p:cNvSpPr>
          <p:nvPr>
            <p:ph type="title"/>
          </p:nvPr>
        </p:nvSpPr>
        <p:spPr/>
        <p:txBody>
          <a:bodyPr/>
          <a:lstStyle/>
          <a:p>
            <a:pPr eaLnBrk="1" hangingPunct="1"/>
            <a:r>
              <a:rPr lang="en-US" altLang="en-US" sz="2800" dirty="0" smtClean="0"/>
              <a:t>Product and Competitive Advantage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56762874"/>
              </p:ext>
            </p:extLst>
          </p:nvPr>
        </p:nvGraphicFramePr>
        <p:xfrm>
          <a:off x="457200" y="1860550"/>
          <a:ext cx="8229600" cy="4262438"/>
        </p:xfrm>
        <a:graphic>
          <a:graphicData uri="http://schemas.openxmlformats.org/drawingml/2006/table">
            <a:tbl>
              <a:tblPr firstRow="1" bandRow="1">
                <a:tableStyleId>{5C22544A-7EE6-4342-B048-85BDC9FD1C3A}</a:tableStyleId>
              </a:tblPr>
              <a:tblGrid>
                <a:gridCol w="1389355"/>
                <a:gridCol w="1902485"/>
                <a:gridCol w="1645920"/>
                <a:gridCol w="1645920"/>
                <a:gridCol w="1645920"/>
              </a:tblGrid>
              <a:tr h="420406">
                <a:tc>
                  <a:txBody>
                    <a:bodyPr/>
                    <a:lstStyle/>
                    <a:p>
                      <a:pPr algn="ctr"/>
                      <a:endParaRPr lang="en-US" sz="1800" dirty="0">
                        <a:solidFill>
                          <a:schemeClr val="tx1"/>
                        </a:solidFill>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ctr">
                        <a:buAutoNum type="alphaUcPeriod"/>
                      </a:pPr>
                      <a:r>
                        <a:rPr lang="en-US" sz="1800" dirty="0" smtClean="0">
                          <a:solidFill>
                            <a:schemeClr val="tx1"/>
                          </a:solidFill>
                        </a:rPr>
                        <a:t>O. Smith</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rPr>
                        <a:t>Rinnai</a:t>
                      </a:r>
                      <a:endParaRPr lang="en-US" sz="1800" dirty="0">
                        <a:solidFill>
                          <a:schemeClr val="tx1"/>
                        </a:solidFill>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rPr>
                        <a:t>Rheem</a:t>
                      </a:r>
                      <a:endParaRPr lang="en-US" sz="1800" dirty="0">
                        <a:solidFill>
                          <a:schemeClr val="tx1"/>
                        </a:solidFill>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rPr>
                        <a:t>Noritz</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6202">
                <a:tc>
                  <a:txBody>
                    <a:bodyPr/>
                    <a:lstStyle/>
                    <a:p>
                      <a:endParaRPr lang="en-US" sz="18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544">
                <a:tc>
                  <a:txBody>
                    <a:bodyPr/>
                    <a:lstStyle/>
                    <a:p>
                      <a:pPr algn="ctr"/>
                      <a:r>
                        <a:rPr lang="en-US" sz="1400" dirty="0" smtClean="0"/>
                        <a:t>EF</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0.82</a:t>
                      </a:r>
                      <a:endParaRPr lang="en-US" sz="1400" dirty="0">
                        <a:solidFill>
                          <a:schemeClr val="tx1"/>
                        </a:solidFill>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0.82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0.82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0.82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0754">
                <a:tc>
                  <a:txBody>
                    <a:bodyPr/>
                    <a:lstStyle/>
                    <a:p>
                      <a:pPr algn="ctr"/>
                      <a:r>
                        <a:rPr lang="en-US" sz="1400" dirty="0" smtClean="0"/>
                        <a:t>Venting</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Centrotherm</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Ubbink</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Metal Fab, Inc.</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N-vent</a:t>
                      </a:r>
                      <a:r>
                        <a:rPr lang="en-US" sz="1400" baseline="0" dirty="0" smtClean="0"/>
                        <a:t> (Tosetz)</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8238">
                <a:tc>
                  <a:txBody>
                    <a:bodyPr/>
                    <a:lstStyle/>
                    <a:p>
                      <a:pPr algn="ctr"/>
                      <a:r>
                        <a:rPr lang="en-US" sz="1400" dirty="0" smtClean="0"/>
                        <a:t>Gas</a:t>
                      </a:r>
                      <a:r>
                        <a:rPr lang="en-US" sz="1400" baseline="0" dirty="0" smtClean="0"/>
                        <a:t> Convertibility</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Yes</a:t>
                      </a:r>
                      <a:endParaRPr lang="en-US" sz="1400" dirty="0"/>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No</a:t>
                      </a:r>
                      <a:endParaRPr lang="en-US" sz="1400" dirty="0"/>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No</a:t>
                      </a:r>
                      <a:endParaRPr lang="en-US" sz="1400" dirty="0"/>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No</a:t>
                      </a:r>
                      <a:endParaRPr lang="en-US" sz="1400" dirty="0"/>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6268">
                <a:tc>
                  <a:txBody>
                    <a:bodyPr/>
                    <a:lstStyle/>
                    <a:p>
                      <a:pPr algn="ctr"/>
                      <a:r>
                        <a:rPr lang="en-US" sz="1400" dirty="0" smtClean="0"/>
                        <a:t>Easy-link</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4</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4026">
                <a:tc>
                  <a:txBody>
                    <a:bodyPr/>
                    <a:lstStyle/>
                    <a:p>
                      <a:pPr algn="ctr"/>
                      <a:r>
                        <a:rPr lang="en-US" sz="1400" dirty="0" smtClean="0"/>
                        <a:t>Warranty (</a:t>
                      </a:r>
                      <a:r>
                        <a:rPr lang="en-US" sz="1400" dirty="0" err="1" smtClean="0"/>
                        <a:t>yrs</a:t>
                      </a:r>
                      <a:r>
                        <a:rPr lang="en-US" sz="1400" dirty="0" smtClean="0"/>
                        <a:t>)</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15</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12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12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12</a:t>
                      </a:r>
                      <a:endParaRPr lang="en-US" sz="1400" dirty="0"/>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13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313" y="2297113"/>
            <a:ext cx="10953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2322513"/>
            <a:ext cx="941387"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2038" y="2322513"/>
            <a:ext cx="982662"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ACFS1\ProductLaunch\Product Launches\2015 Launches\Tankless Concentric Vent\Renderings\AT-D3U-CV_2_Smith.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426" t="13836" r="13526" b="19336"/>
          <a:stretch/>
        </p:blipFill>
        <p:spPr bwMode="auto">
          <a:xfrm>
            <a:off x="2138031" y="2322513"/>
            <a:ext cx="1260806" cy="183038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2485748" y="4918229"/>
            <a:ext cx="603681" cy="1207363"/>
          </a:xfrm>
          <a:prstGeom prst="roundRect">
            <a:avLst/>
          </a:prstGeom>
          <a:noFill/>
          <a:ln w="38100">
            <a:solidFill>
              <a:srgbClr val="00692F"/>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ITC Avant Garde Gothic Demi" pitchFamily="34" charset="0"/>
            </a:endParaRPr>
          </a:p>
        </p:txBody>
      </p:sp>
    </p:spTree>
    <p:extLst>
      <p:ext uri="{BB962C8B-B14F-4D97-AF65-F5344CB8AC3E}">
        <p14:creationId xmlns:p14="http://schemas.microsoft.com/office/powerpoint/2010/main" val="1088447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Features and Benefits</a:t>
            </a:r>
          </a:p>
          <a:p>
            <a:r>
              <a:rPr lang="en-US" dirty="0" smtClean="0"/>
              <a:t>Gas Conversion</a:t>
            </a:r>
          </a:p>
          <a:p>
            <a:r>
              <a:rPr lang="en-US" dirty="0" smtClean="0"/>
              <a:t>Venting</a:t>
            </a:r>
          </a:p>
          <a:p>
            <a:r>
              <a:rPr lang="en-US" dirty="0" smtClean="0"/>
              <a:t>Summary</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296" t="14156" r="16109" b="19093"/>
          <a:stretch/>
        </p:blipFill>
        <p:spPr>
          <a:xfrm>
            <a:off x="5105400" y="1676400"/>
            <a:ext cx="2971800" cy="4679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1230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&amp; Benefits</a:t>
            </a:r>
            <a:endParaRPr lang="en-US" dirty="0"/>
          </a:p>
        </p:txBody>
      </p:sp>
      <p:sp>
        <p:nvSpPr>
          <p:cNvPr id="8" name="Content Placeholder 2"/>
          <p:cNvSpPr>
            <a:spLocks noGrp="1"/>
          </p:cNvSpPr>
          <p:nvPr>
            <p:ph idx="1"/>
          </p:nvPr>
        </p:nvSpPr>
        <p:spPr>
          <a:xfrm>
            <a:off x="457200" y="1722438"/>
            <a:ext cx="6705600" cy="3459162"/>
          </a:xfrm>
        </p:spPr>
        <p:txBody>
          <a:bodyPr/>
          <a:lstStyle/>
          <a:p>
            <a:r>
              <a:rPr lang="en-US" sz="2000" dirty="0" smtClean="0"/>
              <a:t>Wide range of </a:t>
            </a:r>
            <a:r>
              <a:rPr lang="en-US" sz="2000" dirty="0" err="1" smtClean="0"/>
              <a:t>btu</a:t>
            </a:r>
            <a:r>
              <a:rPr lang="en-US" sz="2000" dirty="0" smtClean="0"/>
              <a:t>/h inputs to cover most applications</a:t>
            </a:r>
          </a:p>
          <a:p>
            <a:pPr lvl="1"/>
            <a:r>
              <a:rPr lang="en-US" sz="1800" dirty="0" smtClean="0"/>
              <a:t>ATI-110C-N (140k </a:t>
            </a:r>
            <a:r>
              <a:rPr lang="en-US" sz="1800" dirty="0" err="1" smtClean="0"/>
              <a:t>btu</a:t>
            </a:r>
            <a:r>
              <a:rPr lang="en-US" sz="1800" dirty="0" smtClean="0"/>
              <a:t>/h)</a:t>
            </a:r>
          </a:p>
          <a:p>
            <a:pPr lvl="1"/>
            <a:r>
              <a:rPr lang="en-US" sz="1800" dirty="0" smtClean="0"/>
              <a:t>ATI-310C-N (190k </a:t>
            </a:r>
            <a:r>
              <a:rPr lang="en-US" sz="1800" dirty="0" err="1" smtClean="0"/>
              <a:t>btu</a:t>
            </a:r>
            <a:r>
              <a:rPr lang="en-US" sz="1800" dirty="0" smtClean="0"/>
              <a:t>/h)</a:t>
            </a:r>
          </a:p>
          <a:p>
            <a:pPr lvl="1"/>
            <a:r>
              <a:rPr lang="en-US" sz="1800" dirty="0" smtClean="0"/>
              <a:t>ATI-510C-N (199k </a:t>
            </a:r>
            <a:r>
              <a:rPr lang="en-US" sz="1800" dirty="0" err="1" smtClean="0"/>
              <a:t>btu</a:t>
            </a:r>
            <a:r>
              <a:rPr lang="en-US" sz="1800" dirty="0" smtClean="0"/>
              <a:t>/h)</a:t>
            </a:r>
          </a:p>
        </p:txBody>
      </p:sp>
      <p:sp>
        <p:nvSpPr>
          <p:cNvPr id="3" name="TextBox 2"/>
          <p:cNvSpPr txBox="1"/>
          <p:nvPr/>
        </p:nvSpPr>
        <p:spPr>
          <a:xfrm>
            <a:off x="2370719" y="6050633"/>
            <a:ext cx="4278735" cy="276999"/>
          </a:xfrm>
          <a:prstGeom prst="rect">
            <a:avLst/>
          </a:prstGeom>
          <a:noFill/>
        </p:spPr>
        <p:txBody>
          <a:bodyPr wrap="none" rtlCol="0">
            <a:spAutoFit/>
          </a:bodyPr>
          <a:lstStyle/>
          <a:p>
            <a:r>
              <a:rPr lang="en-US" sz="1200" dirty="0" smtClean="0">
                <a:solidFill>
                  <a:schemeClr val="bg2"/>
                </a:solidFill>
              </a:rPr>
              <a:t>Assuming 2.5 </a:t>
            </a:r>
            <a:r>
              <a:rPr lang="en-US" sz="1200" dirty="0" err="1" smtClean="0">
                <a:solidFill>
                  <a:schemeClr val="bg2"/>
                </a:solidFill>
              </a:rPr>
              <a:t>gpm</a:t>
            </a:r>
            <a:r>
              <a:rPr lang="en-US" sz="1200" dirty="0">
                <a:solidFill>
                  <a:schemeClr val="bg2"/>
                </a:solidFill>
              </a:rPr>
              <a:t> </a:t>
            </a:r>
            <a:r>
              <a:rPr lang="en-US" sz="1200" dirty="0" smtClean="0">
                <a:solidFill>
                  <a:schemeClr val="bg2"/>
                </a:solidFill>
              </a:rPr>
              <a:t>showerhead with 70% mix hot/cold water</a:t>
            </a:r>
            <a:endParaRPr lang="en-US" sz="1200" dirty="0">
              <a:solidFill>
                <a:schemeClr val="bg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70199"/>
            <a:ext cx="689610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1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&amp; Benefits</a:t>
            </a:r>
            <a:endParaRPr lang="en-US" dirty="0"/>
          </a:p>
        </p:txBody>
      </p:sp>
      <p:sp>
        <p:nvSpPr>
          <p:cNvPr id="8" name="Content Placeholder 2"/>
          <p:cNvSpPr>
            <a:spLocks noGrp="1"/>
          </p:cNvSpPr>
          <p:nvPr>
            <p:ph idx="1"/>
          </p:nvPr>
        </p:nvSpPr>
        <p:spPr>
          <a:xfrm>
            <a:off x="457200" y="1722438"/>
            <a:ext cx="7772400" cy="3459162"/>
          </a:xfrm>
        </p:spPr>
        <p:txBody>
          <a:bodyPr/>
          <a:lstStyle/>
          <a:p>
            <a:r>
              <a:rPr lang="en-US" sz="2000" dirty="0" smtClean="0"/>
              <a:t>Gas conversion kit supplied with heater</a:t>
            </a:r>
            <a:endParaRPr lang="en-US" sz="1600" dirty="0" smtClean="0"/>
          </a:p>
          <a:p>
            <a:r>
              <a:rPr lang="en-US" sz="2000" dirty="0" smtClean="0"/>
              <a:t>New ultra-low NOx burner </a:t>
            </a:r>
            <a:r>
              <a:rPr lang="en-US" sz="2000" dirty="0" smtClean="0"/>
              <a:t>produces fewer</a:t>
            </a:r>
            <a:r>
              <a:rPr lang="en-US" sz="2000" dirty="0" smtClean="0"/>
              <a:t> </a:t>
            </a:r>
            <a:r>
              <a:rPr lang="en-US" sz="2000" dirty="0" smtClean="0"/>
              <a:t>emissions</a:t>
            </a:r>
          </a:p>
          <a:p>
            <a:r>
              <a:rPr lang="en-US" sz="2000" dirty="0" smtClean="0"/>
              <a:t>0.82 EF</a:t>
            </a:r>
          </a:p>
          <a:p>
            <a:r>
              <a:rPr lang="en-US" sz="2000" dirty="0"/>
              <a:t>Certified for high altitude (10,100’)</a:t>
            </a:r>
          </a:p>
          <a:p>
            <a:r>
              <a:rPr lang="en-US" sz="2000" dirty="0"/>
              <a:t>Increased capacity </a:t>
            </a:r>
            <a:r>
              <a:rPr lang="en-US" sz="1600" dirty="0"/>
              <a:t>(510C)</a:t>
            </a:r>
          </a:p>
          <a:p>
            <a:pPr lvl="1"/>
            <a:r>
              <a:rPr lang="en-US" sz="1600" dirty="0"/>
              <a:t>Easy-link up to four </a:t>
            </a:r>
            <a:r>
              <a:rPr lang="en-US" sz="1600" dirty="0" smtClean="0"/>
              <a:t>heaters</a:t>
            </a:r>
          </a:p>
          <a:p>
            <a:pPr lvl="2"/>
            <a:r>
              <a:rPr lang="en-US" sz="1600" dirty="0" smtClean="0"/>
              <a:t>Linking cable supplied with heater</a:t>
            </a:r>
            <a:endParaRPr lang="en-US" sz="1600" dirty="0"/>
          </a:p>
          <a:p>
            <a:pPr lvl="1"/>
            <a:r>
              <a:rPr lang="en-US" sz="1600" dirty="0"/>
              <a:t>Multi-link up to twenty </a:t>
            </a:r>
            <a:r>
              <a:rPr lang="en-US" sz="1600" dirty="0" smtClean="0"/>
              <a:t>heaters</a:t>
            </a:r>
          </a:p>
          <a:p>
            <a:pPr lvl="2"/>
            <a:r>
              <a:rPr lang="en-US" sz="1600" dirty="0" smtClean="0"/>
              <a:t>Multi-unit controller (9008300005)</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435" t="13022" r="16981" b="20414"/>
          <a:stretch/>
        </p:blipFill>
        <p:spPr>
          <a:xfrm>
            <a:off x="5876908" y="2438400"/>
            <a:ext cx="2858775" cy="4419600"/>
          </a:xfrm>
          <a:prstGeom prst="rect">
            <a:avLst/>
          </a:prstGeom>
        </p:spPr>
      </p:pic>
    </p:spTree>
    <p:extLst>
      <p:ext uri="{BB962C8B-B14F-4D97-AF65-F5344CB8AC3E}">
        <p14:creationId xmlns:p14="http://schemas.microsoft.com/office/powerpoint/2010/main" val="2134415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&amp; Benefits</a:t>
            </a:r>
            <a:endParaRPr lang="en-US" dirty="0"/>
          </a:p>
        </p:txBody>
      </p:sp>
      <p:sp>
        <p:nvSpPr>
          <p:cNvPr id="3" name="Content Placeholder 2"/>
          <p:cNvSpPr>
            <a:spLocks noGrp="1"/>
          </p:cNvSpPr>
          <p:nvPr>
            <p:ph idx="1"/>
          </p:nvPr>
        </p:nvSpPr>
        <p:spPr/>
        <p:txBody>
          <a:bodyPr/>
          <a:lstStyle/>
          <a:p>
            <a:r>
              <a:rPr lang="en-US" sz="2000" dirty="0"/>
              <a:t>Integrated controls simplify temperature adjustments and troubleshooting</a:t>
            </a:r>
          </a:p>
          <a:p>
            <a:pPr lvl="1"/>
            <a:r>
              <a:rPr lang="en-US" sz="1600" dirty="0"/>
              <a:t>100°F to 140°F in 5°F increments (110C, 310C)</a:t>
            </a:r>
          </a:p>
          <a:p>
            <a:pPr lvl="1"/>
            <a:r>
              <a:rPr lang="en-US" sz="1600" dirty="0"/>
              <a:t>100°F to 160°F in 5°F increments (510C</a:t>
            </a:r>
            <a:r>
              <a:rPr lang="en-US" sz="1600" dirty="0" smtClean="0"/>
              <a:t>)</a:t>
            </a:r>
          </a:p>
          <a:p>
            <a:pPr lvl="1"/>
            <a:r>
              <a:rPr lang="en-US" sz="1600" dirty="0" smtClean="0"/>
              <a:t>Default set temperature is 120°F</a:t>
            </a:r>
          </a:p>
          <a:p>
            <a:r>
              <a:rPr lang="en-US" sz="2000" dirty="0" smtClean="0"/>
              <a:t>Temperature lock feature</a:t>
            </a:r>
          </a:p>
          <a:p>
            <a:pPr lvl="1"/>
            <a:r>
              <a:rPr lang="en-US" sz="1600" dirty="0" smtClean="0"/>
              <a:t>To get above 120°F, press and hold “Hot” and “Info” buttons for 3 seconds</a:t>
            </a:r>
          </a:p>
          <a:p>
            <a:pPr lvl="1"/>
            <a:r>
              <a:rPr lang="en-US" sz="1600" dirty="0"/>
              <a:t>To get above </a:t>
            </a:r>
            <a:r>
              <a:rPr lang="en-US" sz="1600" dirty="0" smtClean="0"/>
              <a:t>140°F (510C), </a:t>
            </a:r>
            <a:r>
              <a:rPr lang="en-US" sz="1600" dirty="0"/>
              <a:t>press and hold “Hot” and “Info” buttons for 3 seconds</a:t>
            </a:r>
          </a:p>
          <a:p>
            <a:pPr lvl="2"/>
            <a:endParaRPr lang="en-US" sz="1600" dirty="0"/>
          </a:p>
          <a:p>
            <a:pPr lvl="2"/>
            <a:endParaRPr lang="en-US" sz="1600" dirty="0"/>
          </a:p>
          <a:p>
            <a:endParaRPr lang="en-US" sz="2000" dirty="0"/>
          </a:p>
        </p:txBody>
      </p:sp>
      <p:pic>
        <p:nvPicPr>
          <p:cNvPr id="4" name="Picture 2" descr="C:\Users\jogan\AppData\Local\Microsoft\Windows\Temporary Internet Files\Content.Outlook\OKMGAD1H\IMG_1155.JPG"/>
          <p:cNvPicPr>
            <a:picLocks noChangeAspect="1" noChangeArrowheads="1"/>
          </p:cNvPicPr>
          <p:nvPr/>
        </p:nvPicPr>
        <p:blipFill rotWithShape="1">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ackgroundRemoval t="776" b="97222" l="37194" r="83395"/>
                    </a14:imgEffect>
                  </a14:imgLayer>
                </a14:imgProps>
              </a:ext>
              <a:ext uri="{28A0092B-C50C-407E-A947-70E740481C1C}">
                <a14:useLocalDpi xmlns:a14="http://schemas.microsoft.com/office/drawing/2010/main" val="0"/>
              </a:ext>
            </a:extLst>
          </a:blip>
          <a:srcRect l="34791" r="11197"/>
          <a:stretch/>
        </p:blipFill>
        <p:spPr bwMode="auto">
          <a:xfrm rot="5400000">
            <a:off x="5699758" y="3825238"/>
            <a:ext cx="2667003" cy="370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551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&amp; Benefits</a:t>
            </a:r>
            <a:endParaRPr lang="en-US" dirty="0"/>
          </a:p>
        </p:txBody>
      </p:sp>
      <p:sp>
        <p:nvSpPr>
          <p:cNvPr id="8" name="Content Placeholder 2"/>
          <p:cNvSpPr>
            <a:spLocks noGrp="1"/>
          </p:cNvSpPr>
          <p:nvPr>
            <p:ph idx="1"/>
          </p:nvPr>
        </p:nvSpPr>
        <p:spPr>
          <a:xfrm>
            <a:off x="457200" y="1722438"/>
            <a:ext cx="7772400" cy="3459162"/>
          </a:xfrm>
        </p:spPr>
        <p:txBody>
          <a:bodyPr/>
          <a:lstStyle/>
          <a:p>
            <a:r>
              <a:rPr lang="en-US" sz="2000" dirty="0" smtClean="0"/>
              <a:t>Warranty (see installation manual for complete warranty details):</a:t>
            </a:r>
          </a:p>
        </p:txBody>
      </p:sp>
      <p:graphicFrame>
        <p:nvGraphicFramePr>
          <p:cNvPr id="3" name="Table 2"/>
          <p:cNvGraphicFramePr>
            <a:graphicFrameLocks noGrp="1"/>
          </p:cNvGraphicFramePr>
          <p:nvPr>
            <p:extLst>
              <p:ext uri="{D42A27DB-BD31-4B8C-83A1-F6EECF244321}">
                <p14:modId xmlns:p14="http://schemas.microsoft.com/office/powerpoint/2010/main" val="1915504003"/>
              </p:ext>
            </p:extLst>
          </p:nvPr>
        </p:nvGraphicFramePr>
        <p:xfrm>
          <a:off x="838200" y="2286000"/>
          <a:ext cx="7772400" cy="1752600"/>
        </p:xfrm>
        <a:graphic>
          <a:graphicData uri="http://schemas.openxmlformats.org/drawingml/2006/table">
            <a:tbl>
              <a:tblPr firstRow="1" bandRow="1">
                <a:tableStyleId>{5C22544A-7EE6-4342-B048-85BDC9FD1C3A}</a:tableStyleId>
              </a:tblPr>
              <a:tblGrid>
                <a:gridCol w="3657600"/>
                <a:gridCol w="2133600"/>
                <a:gridCol w="990600"/>
                <a:gridCol w="990600"/>
              </a:tblGrid>
              <a:tr h="438150">
                <a:tc>
                  <a:txBody>
                    <a:bodyPr/>
                    <a:lstStyle/>
                    <a:p>
                      <a:pPr algn="ctr"/>
                      <a:r>
                        <a:rPr lang="en-US" dirty="0" smtClean="0">
                          <a:solidFill>
                            <a:schemeClr val="bg1"/>
                          </a:solidFill>
                        </a:rPr>
                        <a:t>Application Type</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2F"/>
                    </a:solidFill>
                  </a:tcPr>
                </a:tc>
                <a:tc>
                  <a:txBody>
                    <a:bodyPr/>
                    <a:lstStyle/>
                    <a:p>
                      <a:pPr algn="ctr"/>
                      <a:r>
                        <a:rPr lang="en-US" dirty="0" smtClean="0">
                          <a:solidFill>
                            <a:schemeClr val="bg1"/>
                          </a:solidFill>
                        </a:rPr>
                        <a:t>Heat Exchanger</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2F"/>
                    </a:solidFill>
                  </a:tcPr>
                </a:tc>
                <a:tc>
                  <a:txBody>
                    <a:bodyPr/>
                    <a:lstStyle/>
                    <a:p>
                      <a:pPr algn="ctr"/>
                      <a:r>
                        <a:rPr lang="en-US" dirty="0" smtClean="0">
                          <a:solidFill>
                            <a:schemeClr val="bg1"/>
                          </a:solidFill>
                        </a:rPr>
                        <a:t>Parts</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2F"/>
                    </a:solidFill>
                  </a:tcPr>
                </a:tc>
                <a:tc>
                  <a:txBody>
                    <a:bodyPr/>
                    <a:lstStyle/>
                    <a:p>
                      <a:pPr algn="ctr"/>
                      <a:r>
                        <a:rPr lang="en-US" dirty="0" smtClean="0">
                          <a:solidFill>
                            <a:schemeClr val="bg1"/>
                          </a:solidFill>
                        </a:rPr>
                        <a:t>Labor</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2F"/>
                    </a:solidFill>
                  </a:tcPr>
                </a:tc>
              </a:tr>
              <a:tr h="438150">
                <a:tc>
                  <a:txBody>
                    <a:bodyPr/>
                    <a:lstStyle/>
                    <a:p>
                      <a:pPr algn="ctr"/>
                      <a:r>
                        <a:rPr lang="en-US" dirty="0" smtClean="0"/>
                        <a:t>Single</a:t>
                      </a:r>
                      <a:r>
                        <a:rPr lang="en-US" baseline="0" dirty="0" smtClean="0"/>
                        <a:t> Family DHW</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15 years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US" dirty="0" smtClean="0"/>
                        <a:t>5 years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US" dirty="0" smtClean="0"/>
                        <a:t>1 years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8150">
                <a:tc>
                  <a:txBody>
                    <a:bodyPr/>
                    <a:lstStyle/>
                    <a:p>
                      <a:pPr algn="ctr"/>
                      <a:r>
                        <a:rPr lang="en-US" dirty="0" smtClean="0"/>
                        <a:t>Commercial or Multi-Family DHW</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10 years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vMerge="1">
                  <a:txBody>
                    <a:bodyPr/>
                    <a:lstStyle/>
                    <a:p>
                      <a:endParaRPr lang="en-US" dirty="0"/>
                    </a:p>
                  </a:txBody>
                  <a:tcPr/>
                </a:tc>
              </a:tr>
              <a:tr h="438150">
                <a:tc>
                  <a:txBody>
                    <a:bodyPr/>
                    <a:lstStyle/>
                    <a:p>
                      <a:pPr algn="ctr"/>
                      <a:r>
                        <a:rPr lang="en-US" dirty="0" smtClean="0"/>
                        <a:t>Heating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10 years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142243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Conversion</a:t>
            </a:r>
            <a:endParaRPr lang="en-US" dirty="0"/>
          </a:p>
        </p:txBody>
      </p:sp>
      <p:sp>
        <p:nvSpPr>
          <p:cNvPr id="26" name="Content Placeholder 25"/>
          <p:cNvSpPr>
            <a:spLocks noGrp="1"/>
          </p:cNvSpPr>
          <p:nvPr>
            <p:ph idx="1"/>
          </p:nvPr>
        </p:nvSpPr>
        <p:spPr/>
        <p:txBody>
          <a:bodyPr/>
          <a:lstStyle/>
          <a:p>
            <a:r>
              <a:rPr lang="en-US" sz="2000" dirty="0" smtClean="0"/>
              <a:t>Remove screws</a:t>
            </a:r>
          </a:p>
          <a:p>
            <a:r>
              <a:rPr lang="en-US" sz="2000" dirty="0" smtClean="0"/>
              <a:t>Remove cover</a:t>
            </a:r>
          </a:p>
          <a:p>
            <a:r>
              <a:rPr lang="en-US" sz="2000" dirty="0" smtClean="0"/>
              <a:t>Insert manifold pieces</a:t>
            </a:r>
          </a:p>
          <a:p>
            <a:r>
              <a:rPr lang="en-US" sz="2000" dirty="0" smtClean="0"/>
              <a:t>Replace cover</a:t>
            </a:r>
          </a:p>
          <a:p>
            <a:r>
              <a:rPr lang="en-US" sz="2000" dirty="0" smtClean="0"/>
              <a:t>Install screws</a:t>
            </a:r>
          </a:p>
          <a:p>
            <a:r>
              <a:rPr lang="en-US" sz="2000" dirty="0" smtClean="0"/>
              <a:t>Change dipswitch</a:t>
            </a:r>
            <a:endParaRPr lang="en-US" sz="2000" dirty="0"/>
          </a:p>
        </p:txBody>
      </p:sp>
      <p:sp>
        <p:nvSpPr>
          <p:cNvPr id="3" name="Slide Number Placeholder 2"/>
          <p:cNvSpPr>
            <a:spLocks noGrp="1"/>
          </p:cNvSpPr>
          <p:nvPr>
            <p:ph type="sldNum" sz="quarter" idx="12"/>
          </p:nvPr>
        </p:nvSpPr>
        <p:spPr>
          <a:xfrm>
            <a:off x="6553200" y="6381750"/>
            <a:ext cx="2133600" cy="476250"/>
          </a:xfrm>
        </p:spPr>
        <p:txBody>
          <a:bodyPr/>
          <a:lstStyle/>
          <a:p>
            <a:pPr>
              <a:defRPr/>
            </a:pPr>
            <a:fld id="{BD16657A-D91C-49E0-9C88-2317AAD3810E}" type="slidenum">
              <a:rPr lang="en-US" smtClean="0">
                <a:solidFill>
                  <a:srgbClr val="000000"/>
                </a:solidFill>
              </a:rPr>
              <a:pPr>
                <a:defRPr/>
              </a:pPr>
              <a:t>7</a:t>
            </a:fld>
            <a:endParaRPr lang="en-US" dirty="0">
              <a:solidFill>
                <a:srgbClr val="000000"/>
              </a:solidFill>
            </a:endParaRPr>
          </a:p>
        </p:txBody>
      </p:sp>
      <p:pic>
        <p:nvPicPr>
          <p:cNvPr id="6146"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758" y="2041525"/>
            <a:ext cx="339244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p:nvPr/>
        </p:nvGrpSpPr>
        <p:grpSpPr>
          <a:xfrm>
            <a:off x="3420531" y="4022725"/>
            <a:ext cx="5257799" cy="2322660"/>
            <a:chOff x="3429000" y="3886200"/>
            <a:chExt cx="5257799" cy="2322660"/>
          </a:xfrm>
        </p:grpSpPr>
        <p:pic>
          <p:nvPicPr>
            <p:cNvPr id="6167" name="Picture 23"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641703"/>
              <a:ext cx="14414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24" descr="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7756" y="3886200"/>
              <a:ext cx="3129043" cy="232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69" name="AutoShape 25"/>
            <p:cNvCxnSpPr>
              <a:cxnSpLocks noChangeShapeType="1"/>
            </p:cNvCxnSpPr>
            <p:nvPr/>
          </p:nvCxnSpPr>
          <p:spPr bwMode="auto">
            <a:xfrm flipV="1">
              <a:off x="4648200" y="4419600"/>
              <a:ext cx="1989669" cy="1182367"/>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170" name="AutoShape 26"/>
            <p:cNvCxnSpPr>
              <a:cxnSpLocks noChangeShapeType="1"/>
            </p:cNvCxnSpPr>
            <p:nvPr/>
          </p:nvCxnSpPr>
          <p:spPr bwMode="auto">
            <a:xfrm flipV="1">
              <a:off x="4648200" y="4419600"/>
              <a:ext cx="2218269" cy="1182367"/>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171" name="AutoShape 27"/>
            <p:cNvCxnSpPr>
              <a:cxnSpLocks noChangeShapeType="1"/>
            </p:cNvCxnSpPr>
            <p:nvPr/>
          </p:nvCxnSpPr>
          <p:spPr bwMode="auto">
            <a:xfrm flipV="1">
              <a:off x="4648200" y="4419600"/>
              <a:ext cx="2675469" cy="1182368"/>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24" name="Rectangle 23"/>
          <p:cNvSpPr/>
          <p:nvPr/>
        </p:nvSpPr>
        <p:spPr bwMode="auto">
          <a:xfrm>
            <a:off x="6400800" y="4365625"/>
            <a:ext cx="1676400" cy="10287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Frutiger LT 55 Roman" pitchFamily="34" charset="0"/>
            </a:endParaRPr>
          </a:p>
        </p:txBody>
      </p:sp>
    </p:spTree>
    <p:extLst>
      <p:ext uri="{BB962C8B-B14F-4D97-AF65-F5344CB8AC3E}">
        <p14:creationId xmlns:p14="http://schemas.microsoft.com/office/powerpoint/2010/main" val="285358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4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Conversion</a:t>
            </a:r>
            <a:endParaRPr lang="en-US" dirty="0"/>
          </a:p>
        </p:txBody>
      </p:sp>
      <p:sp>
        <p:nvSpPr>
          <p:cNvPr id="3" name="Content Placeholder 2"/>
          <p:cNvSpPr>
            <a:spLocks noGrp="1"/>
          </p:cNvSpPr>
          <p:nvPr>
            <p:ph idx="1"/>
          </p:nvPr>
        </p:nvSpPr>
        <p:spPr/>
        <p:txBody>
          <a:bodyPr/>
          <a:lstStyle/>
          <a:p>
            <a:r>
              <a:rPr lang="en-US" sz="2000" dirty="0" smtClean="0"/>
              <a:t>Gas conversion kit</a:t>
            </a:r>
          </a:p>
          <a:p>
            <a:pPr lvl="1"/>
            <a:r>
              <a:rPr lang="en-US" sz="1600" dirty="0" smtClean="0"/>
              <a:t>Instruction sheet</a:t>
            </a:r>
          </a:p>
          <a:p>
            <a:pPr lvl="1"/>
            <a:r>
              <a:rPr lang="en-US" sz="1600" dirty="0" smtClean="0"/>
              <a:t>LP Gas manifold nozzles</a:t>
            </a:r>
          </a:p>
          <a:p>
            <a:pPr lvl="1"/>
            <a:r>
              <a:rPr lang="en-US" sz="1600" dirty="0" smtClean="0"/>
              <a:t>Manifold gasket</a:t>
            </a:r>
          </a:p>
          <a:p>
            <a:pPr lvl="1"/>
            <a:r>
              <a:rPr lang="en-US" sz="1600" dirty="0" smtClean="0"/>
              <a:t>Gas conversion label</a:t>
            </a:r>
            <a:endParaRPr lang="en-US" sz="1600" dirty="0"/>
          </a:p>
          <a:p>
            <a:r>
              <a:rPr lang="en-US" sz="2000" dirty="0" smtClean="0"/>
              <a:t>QR Code is coming!</a:t>
            </a:r>
          </a:p>
          <a:p>
            <a:endParaRPr lang="en-US" sz="2000" dirty="0"/>
          </a:p>
          <a:p>
            <a:r>
              <a:rPr lang="en-US" sz="2000" u="sng" dirty="0">
                <a:hlinkClick r:id="rId2"/>
              </a:rPr>
              <a:t>https://vimeo.com/hotwateru/review/150950178/06bb8f8445</a:t>
            </a:r>
            <a:endParaRPr lang="en-US" sz="2000" dirty="0"/>
          </a:p>
        </p:txBody>
      </p:sp>
    </p:spTree>
    <p:extLst>
      <p:ext uri="{BB962C8B-B14F-4D97-AF65-F5344CB8AC3E}">
        <p14:creationId xmlns:p14="http://schemas.microsoft.com/office/powerpoint/2010/main" val="416852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Gas Conversion</a:t>
            </a:r>
            <a:endParaRPr lang="en-US" dirty="0"/>
          </a:p>
        </p:txBody>
      </p:sp>
      <p:sp>
        <p:nvSpPr>
          <p:cNvPr id="3" name="Content Placeholder 2"/>
          <p:cNvSpPr>
            <a:spLocks noGrp="1"/>
          </p:cNvSpPr>
          <p:nvPr>
            <p:ph idx="1"/>
          </p:nvPr>
        </p:nvSpPr>
        <p:spPr/>
        <p:txBody>
          <a:bodyPr/>
          <a:lstStyle/>
          <a:p>
            <a:r>
              <a:rPr lang="en-US" sz="2000" dirty="0" smtClean="0"/>
              <a:t>Reduce distributor inventory complexity by 50%</a:t>
            </a:r>
          </a:p>
          <a:p>
            <a:r>
              <a:rPr lang="en-US" sz="2000" dirty="0" smtClean="0"/>
              <a:t>“Small, Medium, Large”</a:t>
            </a:r>
          </a:p>
          <a:p>
            <a:r>
              <a:rPr lang="en-US" sz="2000" dirty="0" smtClean="0"/>
              <a:t>Reduce mistakes</a:t>
            </a:r>
          </a:p>
          <a:p>
            <a:r>
              <a:rPr lang="en-US" sz="2000" dirty="0" smtClean="0"/>
              <a:t>Increase product availability</a:t>
            </a:r>
          </a:p>
          <a:p>
            <a:r>
              <a:rPr lang="en-US" sz="2000" dirty="0" smtClean="0"/>
              <a:t>Reduce slow moving inventory</a:t>
            </a:r>
          </a:p>
          <a:p>
            <a:r>
              <a:rPr lang="en-US" sz="2000" dirty="0" smtClean="0"/>
              <a:t>Circulation of Capital</a:t>
            </a:r>
          </a:p>
          <a:p>
            <a:endParaRPr lang="en-US" sz="2000" dirty="0" smtClean="0"/>
          </a:p>
          <a:p>
            <a:endParaRPr lang="en-US" sz="2000" dirty="0"/>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389" b="96875" l="8796" r="93056"/>
                    </a14:imgEffect>
                  </a14:imgLayer>
                </a14:imgProps>
              </a:ext>
              <a:ext uri="{28A0092B-C50C-407E-A947-70E740481C1C}">
                <a14:useLocalDpi xmlns:a14="http://schemas.microsoft.com/office/drawing/2010/main" val="0"/>
              </a:ext>
            </a:extLst>
          </a:blip>
          <a:srcRect/>
          <a:stretch>
            <a:fillRect/>
          </a:stretch>
        </p:blipFill>
        <p:spPr bwMode="auto">
          <a:xfrm>
            <a:off x="5904751" y="3733800"/>
            <a:ext cx="2057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530952" y="3834825"/>
            <a:ext cx="1050288" cy="584775"/>
          </a:xfrm>
          <a:prstGeom prst="rect">
            <a:avLst/>
          </a:prstGeom>
          <a:noFill/>
        </p:spPr>
        <p:txBody>
          <a:bodyPr wrap="none" rtlCol="0">
            <a:spAutoFit/>
          </a:bodyPr>
          <a:lstStyle/>
          <a:p>
            <a:pPr algn="ctr"/>
            <a:r>
              <a:rPr lang="en-US" sz="1600" dirty="0" smtClean="0"/>
              <a:t>Purchase</a:t>
            </a:r>
          </a:p>
          <a:p>
            <a:pPr algn="ctr"/>
            <a:r>
              <a:rPr lang="en-US" sz="1600" dirty="0" smtClean="0"/>
              <a:t>Product</a:t>
            </a:r>
            <a:endParaRPr lang="en-US" sz="1600" dirty="0"/>
          </a:p>
        </p:txBody>
      </p:sp>
      <p:sp>
        <p:nvSpPr>
          <p:cNvPr id="12" name="TextBox 11"/>
          <p:cNvSpPr txBox="1"/>
          <p:nvPr/>
        </p:nvSpPr>
        <p:spPr>
          <a:xfrm>
            <a:off x="5610301" y="5777345"/>
            <a:ext cx="891591" cy="584775"/>
          </a:xfrm>
          <a:prstGeom prst="rect">
            <a:avLst/>
          </a:prstGeom>
          <a:noFill/>
        </p:spPr>
        <p:txBody>
          <a:bodyPr wrap="none" rtlCol="0">
            <a:spAutoFit/>
          </a:bodyPr>
          <a:lstStyle/>
          <a:p>
            <a:pPr algn="ctr"/>
            <a:r>
              <a:rPr lang="en-US" sz="1600" dirty="0" smtClean="0"/>
              <a:t>Sell</a:t>
            </a:r>
          </a:p>
          <a:p>
            <a:pPr algn="ctr"/>
            <a:r>
              <a:rPr lang="en-US" sz="1600" dirty="0" smtClean="0"/>
              <a:t>Product</a:t>
            </a:r>
            <a:endParaRPr lang="en-US" sz="1600" dirty="0"/>
          </a:p>
        </p:txBody>
      </p:sp>
      <p:pic>
        <p:nvPicPr>
          <p:cNvPr id="13"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389" b="96875" l="8796" r="93056"/>
                    </a14:imgEffect>
                  </a14:imgLayer>
                </a14:imgProps>
              </a:ext>
              <a:ext uri="{28A0092B-C50C-407E-A947-70E740481C1C}">
                <a14:useLocalDpi xmlns:a14="http://schemas.microsoft.com/office/drawing/2010/main" val="0"/>
              </a:ext>
            </a:extLst>
          </a:blip>
          <a:srcRect/>
          <a:stretch>
            <a:fillRect/>
          </a:stretch>
        </p:blipFill>
        <p:spPr bwMode="auto">
          <a:xfrm rot="10800000">
            <a:off x="4152151" y="3581400"/>
            <a:ext cx="2057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657351" y="4783163"/>
            <a:ext cx="1029449" cy="338554"/>
          </a:xfrm>
          <a:prstGeom prst="rect">
            <a:avLst/>
          </a:prstGeom>
          <a:noFill/>
        </p:spPr>
        <p:txBody>
          <a:bodyPr wrap="none" rtlCol="0">
            <a:spAutoFit/>
          </a:bodyPr>
          <a:lstStyle/>
          <a:p>
            <a:pPr algn="ctr"/>
            <a:r>
              <a:rPr lang="en-US" sz="1600" dirty="0" smtClean="0"/>
              <a:t>Inventory</a:t>
            </a:r>
            <a:endParaRPr lang="en-US" sz="1600" dirty="0"/>
          </a:p>
        </p:txBody>
      </p:sp>
      <p:sp>
        <p:nvSpPr>
          <p:cNvPr id="11" name="TextBox 10"/>
          <p:cNvSpPr txBox="1"/>
          <p:nvPr/>
        </p:nvSpPr>
        <p:spPr>
          <a:xfrm>
            <a:off x="3531698" y="4768334"/>
            <a:ext cx="925253" cy="338554"/>
          </a:xfrm>
          <a:prstGeom prst="rect">
            <a:avLst/>
          </a:prstGeom>
          <a:noFill/>
        </p:spPr>
        <p:txBody>
          <a:bodyPr wrap="none" rtlCol="0">
            <a:spAutoFit/>
          </a:bodyPr>
          <a:lstStyle/>
          <a:p>
            <a:r>
              <a:rPr lang="en-US" sz="1600" dirty="0" smtClean="0"/>
              <a:t>Reorder</a:t>
            </a:r>
            <a:endParaRPr lang="en-US" sz="1600" dirty="0"/>
          </a:p>
        </p:txBody>
      </p:sp>
      <p:sp>
        <p:nvSpPr>
          <p:cNvPr id="14" name="TextBox 13"/>
          <p:cNvSpPr txBox="1"/>
          <p:nvPr/>
        </p:nvSpPr>
        <p:spPr>
          <a:xfrm>
            <a:off x="5014709" y="4768334"/>
            <a:ext cx="2074607" cy="338554"/>
          </a:xfrm>
          <a:prstGeom prst="rect">
            <a:avLst/>
          </a:prstGeom>
          <a:noFill/>
        </p:spPr>
        <p:txBody>
          <a:bodyPr wrap="none" rtlCol="0">
            <a:spAutoFit/>
          </a:bodyPr>
          <a:lstStyle/>
          <a:p>
            <a:r>
              <a:rPr lang="en-US" sz="1600" dirty="0" smtClean="0"/>
              <a:t>Circulation of Capital</a:t>
            </a:r>
            <a:endParaRPr lang="en-US" sz="1600" dirty="0"/>
          </a:p>
        </p:txBody>
      </p:sp>
      <p:cxnSp>
        <p:nvCxnSpPr>
          <p:cNvPr id="16" name="Straight Arrow Connector 15"/>
          <p:cNvCxnSpPr/>
          <p:nvPr/>
        </p:nvCxnSpPr>
        <p:spPr bwMode="auto">
          <a:xfrm flipH="1">
            <a:off x="3018083" y="6019800"/>
            <a:ext cx="2353268" cy="0"/>
          </a:xfrm>
          <a:prstGeom prst="straightConnector1">
            <a:avLst/>
          </a:prstGeom>
          <a:noFill/>
          <a:ln w="219075" cap="flat" cmpd="sng" algn="ctr">
            <a:solidFill>
              <a:schemeClr val="tx1"/>
            </a:solidFill>
            <a:prstDash val="solid"/>
            <a:round/>
            <a:headEnd type="none" w="med" len="med"/>
            <a:tailEnd type="triangle"/>
          </a:ln>
          <a:effectLst/>
        </p:spPr>
      </p:cxnSp>
      <p:sp>
        <p:nvSpPr>
          <p:cNvPr id="18" name="TextBox 17"/>
          <p:cNvSpPr txBox="1"/>
          <p:nvPr/>
        </p:nvSpPr>
        <p:spPr>
          <a:xfrm>
            <a:off x="2345187" y="5850523"/>
            <a:ext cx="663964" cy="338554"/>
          </a:xfrm>
          <a:prstGeom prst="rect">
            <a:avLst/>
          </a:prstGeom>
          <a:noFill/>
        </p:spPr>
        <p:txBody>
          <a:bodyPr wrap="none" rtlCol="0">
            <a:spAutoFit/>
          </a:bodyPr>
          <a:lstStyle/>
          <a:p>
            <a:r>
              <a:rPr lang="en-US" sz="1600" dirty="0" smtClean="0"/>
              <a:t>Profit</a:t>
            </a:r>
            <a:endParaRPr lang="en-US" sz="1600" dirty="0"/>
          </a:p>
        </p:txBody>
      </p:sp>
    </p:spTree>
    <p:extLst>
      <p:ext uri="{BB962C8B-B14F-4D97-AF65-F5344CB8AC3E}">
        <p14:creationId xmlns:p14="http://schemas.microsoft.com/office/powerpoint/2010/main" val="415340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0" grpId="0"/>
      <p:bldP spid="11" grpId="0"/>
      <p:bldP spid="14" grpId="0"/>
      <p:bldP spid="1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LT 55 Roman"/>
        <a:ea typeface=""/>
        <a:cs typeface=""/>
      </a:majorFont>
      <a:minorFont>
        <a:latin typeface="Frutiger LT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Frutiger LT 55 Roman"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Frutiger LT 55 Roman"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1869</TotalTime>
  <Words>667</Words>
  <Application>Microsoft Office PowerPoint</Application>
  <PresentationFormat>On-screen Show (4:3)</PresentationFormat>
  <Paragraphs>183</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Simplicity Series</vt:lpstr>
      <vt:lpstr>Agenda</vt:lpstr>
      <vt:lpstr>Features &amp; Benefits</vt:lpstr>
      <vt:lpstr>Features &amp; Benefits</vt:lpstr>
      <vt:lpstr>Features &amp; Benefits</vt:lpstr>
      <vt:lpstr>Features &amp; Benefits</vt:lpstr>
      <vt:lpstr>Gas Conversion</vt:lpstr>
      <vt:lpstr>Gas Conversion</vt:lpstr>
      <vt:lpstr>Benefits of Gas Conversion</vt:lpstr>
      <vt:lpstr>APNC35 Venting System</vt:lpstr>
      <vt:lpstr>Venting is a “Snap”</vt:lpstr>
      <vt:lpstr>APNC35 Venting</vt:lpstr>
      <vt:lpstr>Product and Competitive Advantage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1st Fuel-Convertible        Concentric Vent Tankless Series</dc:title>
  <dc:creator>Ogan, Jeffrey (Jeff)</dc:creator>
  <cp:lastModifiedBy>Ogan, Jeffrey (Jeff)</cp:lastModifiedBy>
  <cp:revision>76</cp:revision>
  <cp:lastPrinted>2016-01-14T13:24:21Z</cp:lastPrinted>
  <dcterms:created xsi:type="dcterms:W3CDTF">2016-01-06T19:43:18Z</dcterms:created>
  <dcterms:modified xsi:type="dcterms:W3CDTF">2016-01-18T16:03:37Z</dcterms:modified>
</cp:coreProperties>
</file>