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76" r:id="rId3"/>
    <p:sldId id="257" r:id="rId4"/>
    <p:sldId id="278" r:id="rId5"/>
    <p:sldId id="277" r:id="rId6"/>
    <p:sldId id="269" r:id="rId7"/>
    <p:sldId id="281" r:id="rId8"/>
    <p:sldId id="282" r:id="rId9"/>
    <p:sldId id="283" r:id="rId10"/>
    <p:sldId id="279" r:id="rId11"/>
    <p:sldId id="280" r:id="rId12"/>
    <p:sldId id="284" r:id="rId13"/>
    <p:sldId id="266" r:id="rId14"/>
    <p:sldId id="304" r:id="rId15"/>
    <p:sldId id="285" r:id="rId16"/>
    <p:sldId id="274" r:id="rId17"/>
    <p:sldId id="286" r:id="rId18"/>
    <p:sldId id="259" r:id="rId19"/>
    <p:sldId id="287" r:id="rId20"/>
    <p:sldId id="288" r:id="rId21"/>
    <p:sldId id="289" r:id="rId22"/>
    <p:sldId id="290" r:id="rId23"/>
    <p:sldId id="291" r:id="rId24"/>
    <p:sldId id="260" r:id="rId25"/>
    <p:sldId id="293" r:id="rId26"/>
    <p:sldId id="302" r:id="rId27"/>
    <p:sldId id="303" r:id="rId28"/>
    <p:sldId id="292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55" autoAdjust="0"/>
  </p:normalViewPr>
  <p:slideViewPr>
    <p:cSldViewPr snapToGrid="0">
      <p:cViewPr varScale="1">
        <p:scale>
          <a:sx n="95" d="100"/>
          <a:sy n="95" d="100"/>
        </p:scale>
        <p:origin x="11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547" y="5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63143-021A-4070-8D9D-5276232AC025}" type="datetimeFigureOut">
              <a:rPr lang="en-US" smtClean="0"/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A43B6-977F-4E07-ACBE-D8650C1111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40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5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1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22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38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87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78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1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07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62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32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88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37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0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55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68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3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930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1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60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38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69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91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03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64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44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483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756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07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39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31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97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7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59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9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08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A43B6-977F-4E07-ACBE-D8650C1111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4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9B68-CB56-4AF6-829D-C45553764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B0D21-2EBF-49C8-9B51-B93CBF77E5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8870E-43D1-46E0-9EEC-007C43BB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8CCC-17E4-4488-8FDC-88473705EC3F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FBBCB-F34F-4B5F-BEEB-E3A1A650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546E2-EB21-443B-A1A4-12D2A77A4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0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E5B4-EDE2-441A-98E6-16959E65D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CBA63A-A647-46E8-A2E8-8D1B43F2D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CFA98-080C-4EE3-972C-8C5FD7AC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8987E-A903-477A-BD2A-D8ECE3720D8F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AF67-610F-458E-9502-01E57CA8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D64E1-A677-419E-B61D-1A5E234E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71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3ECD1-80E3-4A9D-835C-C32B30D6A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2F025-9C3B-4AA8-AC7A-DDBA5C0E6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0F395-C966-4E45-B4C9-5ACC1A2F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690E-36CF-4C5B-A294-0E0F6B507801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016BA-2061-4DD1-A158-8AD42A65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1C567-A5D9-4EB3-AE17-CF6B77191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22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E3843-5FEE-418C-9C24-FE839A0FC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9BB7A-57D8-40A5-8B22-18FA6C25D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F867-3A2E-40E8-B594-93551F7CE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8952-AF9A-40D0-A576-4773426DF8FC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AFB0E-DAB7-46CB-9307-CE7CB29B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1559F-FBF9-4916-A62D-F1667B24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07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9EC48-EC24-4506-B320-AA9A7B34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118A1-EE95-4D15-AAA4-02559E47E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31EB2-8254-49E4-A4B1-64E8546E6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44764-4186-4D0E-B60F-725422099E68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9D0E9-0FD6-44D8-AFBE-1B3AC2C9F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C4B3D-1244-43D8-B266-A48C08C0B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47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0DFEC-49C8-470D-9518-B94925BD1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E177-6B86-4F08-A883-6227A2C0F8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53BCC-F9EA-4AC7-B7DA-E604B010C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47873-AA67-49D5-A86C-7598D3A8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D8706-7761-4B23-B270-B4F4E4699CD1}" type="datetime1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7DB66A-BDFF-4AB6-9AC0-8ABEF08B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50A39-44A3-4671-92CD-BB8D3FF7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03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3E6EC-1FB7-421C-855D-970F7A64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3B1CD-20A2-450A-98EA-E47B5E87B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1FF3-B140-462B-8788-EE3DD135D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71D8E8-831C-4F21-A6D9-A21423564F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FD9DD9-E069-4963-A7C6-A07F99349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E3DF1A-41BE-496F-9500-4DB7B32E6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EAA43-77EE-4F3E-89C4-F0B8DF6C725C}" type="datetime1">
              <a:rPr lang="en-US" smtClean="0"/>
              <a:t>10/7/2020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3C7BA-3A8C-475F-B3DF-D54C4F06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0F251-8BD1-48FD-903E-71DA57CD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04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6BBF6-3A8A-4F60-A14D-FD16D910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97229-E8D2-4953-87D0-899DE70EE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8F08-8894-494C-955F-C7BA957086E1}" type="datetime1">
              <a:rPr lang="en-US" smtClean="0"/>
              <a:t>10/7/2020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10377-8C9C-4571-B8EC-4C68B682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D9BE8-C38B-46B0-B0A2-856F4AC58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6563F5-9E21-4511-9AE3-D24C3A7B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B68B-08DF-4A5B-B9FB-6F18DC62CFDA}" type="datetime1">
              <a:rPr lang="en-US" smtClean="0"/>
              <a:t>10/7/2020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A8495-76EC-4E67-B96E-8C2B8919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58A00-3DAD-4CD1-B7A8-3B3ABA50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21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9A45-315C-476D-8E31-4D98860A2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FC372-0797-4597-A060-6F256F1F3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1AF77-8535-41B4-8C73-13CDD4DD3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DD681-0EE5-4685-8148-457094F4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D233-AD6D-4E74-A5DD-B5A35951A179}" type="datetime1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5A5CC-0573-41C8-82EC-265CDCCF9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1C412-B130-40A9-9B28-7CD7EB3D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60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A341B-0E02-4B7A-BD72-2C752402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DF7F21-0D8E-41F5-A315-463C0405B9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2E81A-6A7D-4230-986D-45718667B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10AEE-8D31-4525-9289-558B7A927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19A6-219E-4FC0-A995-F75C616040D9}" type="datetime1">
              <a:rPr lang="en-US" smtClean="0"/>
              <a:t>10/7/2020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86BEA-BF50-439A-8053-88369CAA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D2BD7-C922-4BED-83D0-CE32319F0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71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FD3DBE-6028-45CA-84BD-C0D6BDB1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B7431-77A8-409F-AAF8-FFAFAF014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35A68-236D-47D6-9EB4-84786DD4C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0280A-DF80-4842-A242-5B8211DFA0F8}" type="datetime1">
              <a:rPr lang="en-US" smtClean="0"/>
              <a:t>10/7/2020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E45F-6AD4-467F-8536-82B926AB30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6B381-4948-40F2-B9FA-FEE8953B9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F25CB-C57E-42D0-AA17-B29E5F521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96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33C45-21E0-4B5D-A11D-9B4B8518B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8101" y="631410"/>
            <a:ext cx="12192000" cy="1149782"/>
          </a:xfrm>
        </p:spPr>
        <p:txBody>
          <a:bodyPr>
            <a:normAutofit/>
          </a:bodyPr>
          <a:lstStyle/>
          <a:p>
            <a:r>
              <a:rPr lang="en-US" b="1" dirty="0"/>
              <a:t>Intro to Heat Pump Water Heaters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E1238C02-E7DC-4020-8C1C-F3D718A30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238" y="2419402"/>
            <a:ext cx="3161323" cy="452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0FF00-255C-4ECA-A7E3-04468D93F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99" y="3228546"/>
            <a:ext cx="2461846" cy="3077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21E8D2-5BFC-4820-A22C-7E537860F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139" y="3228546"/>
            <a:ext cx="2466109" cy="3082636"/>
          </a:xfrm>
          <a:prstGeom prst="rect">
            <a:avLst/>
          </a:prstGeom>
        </p:spPr>
      </p:pic>
      <p:pic>
        <p:nvPicPr>
          <p:cNvPr id="5" name="Picture 4" descr="A picture containing sitting, parking, box, meter&#10;&#10;Description automatically generated">
            <a:extLst>
              <a:ext uri="{FF2B5EF4-FFF2-40B4-BE49-F238E27FC236}">
                <a16:creationId xmlns:a16="http://schemas.microsoft.com/office/drawing/2014/main" id="{FC5AE204-634C-4663-9630-100AD02F7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88" y="3297648"/>
            <a:ext cx="3111897" cy="2301439"/>
          </a:xfrm>
          <a:prstGeom prst="rect">
            <a:avLst/>
          </a:prstGeom>
        </p:spPr>
      </p:pic>
      <p:pic>
        <p:nvPicPr>
          <p:cNvPr id="10" name="Picture 9" descr="A picture containing truck, sitting, large, table&#10;&#10;Description automatically generated">
            <a:extLst>
              <a:ext uri="{FF2B5EF4-FFF2-40B4-BE49-F238E27FC236}">
                <a16:creationId xmlns:a16="http://schemas.microsoft.com/office/drawing/2014/main" id="{AB39156A-966B-4C38-9BBB-3B61247A5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42" y="2755590"/>
            <a:ext cx="4257233" cy="33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2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AB2B-E90C-4AC5-AC89-EF7274FC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12" y="365125"/>
            <a:ext cx="10895577" cy="1325563"/>
          </a:xfrm>
        </p:spPr>
        <p:txBody>
          <a:bodyPr/>
          <a:lstStyle/>
          <a:p>
            <a:pPr algn="ctr"/>
            <a:r>
              <a:rPr lang="en-US" b="1" dirty="0"/>
              <a:t>How a HPWH Operates – Air Source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2BFDC-C24E-4E5D-82BE-1AF8794F1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511" y="1454449"/>
            <a:ext cx="7384977" cy="530590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524A55-EB4A-4CD9-8BDB-CE928A3E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E34F7-B575-42C2-B37F-B281CE67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16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AB2B-E90C-4AC5-AC89-EF7274FC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17" y="365125"/>
            <a:ext cx="11715366" cy="1325563"/>
          </a:xfrm>
        </p:spPr>
        <p:txBody>
          <a:bodyPr/>
          <a:lstStyle/>
          <a:p>
            <a:pPr algn="ctr"/>
            <a:r>
              <a:rPr lang="en-US" b="1" dirty="0"/>
              <a:t>How a HPWH Operates – Water Source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82BFDC-C24E-4E5D-82BE-1AF8794F1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932" y="1316290"/>
            <a:ext cx="5932136" cy="527373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284324-1216-4228-997C-53E9DDA20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404907-7917-4888-9E47-9EB88680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88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4575-DDE5-4CC7-87C4-38F6F3D5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a HPWH Operates –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8E8A7-9E7E-4161-8249-4AE4DCCC3F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18526" y="1477179"/>
            <a:ext cx="5954947" cy="4932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52990F-DE1D-4D20-A5E9-5C6A40B41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21" y="1484031"/>
            <a:ext cx="3158002" cy="2097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26AB6-5065-4EE6-8600-1C09BC8DB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723" y="3690208"/>
            <a:ext cx="2389839" cy="2383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6A5C90-3404-480B-A9B9-4404D987B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5935" y="1477179"/>
            <a:ext cx="1740073" cy="2071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8ED146-E9B6-43A1-B9FD-F366653866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7811" y="3657665"/>
            <a:ext cx="1759744" cy="25822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9CD537-7B94-4EB6-8404-9B5C492E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D72EEE-8ACC-4F9B-883F-C8A0D840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1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HPWH Design – Types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95540-E4CD-4F54-B838-AB0B13E53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04455" cy="4351338"/>
          </a:xfrm>
        </p:spPr>
        <p:txBody>
          <a:bodyPr/>
          <a:lstStyle/>
          <a:p>
            <a:r>
              <a:rPr lang="en-US" sz="3600" kern="0" dirty="0"/>
              <a:t>There are two main divisions of Heat Pump Water Heater Systems</a:t>
            </a:r>
          </a:p>
          <a:p>
            <a:pPr lvl="1"/>
            <a:r>
              <a:rPr lang="en-US" sz="3200" dirty="0"/>
              <a:t>Integral Storage Systems</a:t>
            </a:r>
          </a:p>
          <a:p>
            <a:pPr lvl="2"/>
            <a:r>
              <a:rPr lang="en-US" sz="2400" dirty="0"/>
              <a:t>These are HPWH’s that contain their own internal storage and are typically designed to be fully functional stand-alone units.</a:t>
            </a:r>
          </a:p>
          <a:p>
            <a:pPr lvl="2"/>
            <a:r>
              <a:rPr lang="en-US" sz="2400" dirty="0"/>
              <a:t>Most residential and small commercial units are this style of HPWH.</a:t>
            </a:r>
          </a:p>
          <a:p>
            <a:pPr lvl="2"/>
            <a:r>
              <a:rPr lang="en-US" sz="2400" dirty="0"/>
              <a:t>Typically air source, and indoor only units.</a:t>
            </a:r>
          </a:p>
          <a:p>
            <a:pPr lvl="2"/>
            <a:r>
              <a:rPr lang="en-US" sz="2400" dirty="0"/>
              <a:t>Ideal for applications with low to medium demand, space limitations, and warm air availability.</a:t>
            </a:r>
          </a:p>
          <a:p>
            <a:pPr marL="182880" lvl="1" indent="0">
              <a:buNone/>
            </a:pP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BC722-E207-484A-940C-B601690B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51061-5B21-4531-8B63-82BC7DEF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3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HPWH Design – Types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A95540-E4CD-4F54-B838-AB0B13E53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sz="3600" kern="0" dirty="0"/>
              <a:t>There are two main divisions of Heat Pump Water Heater Systems</a:t>
            </a:r>
          </a:p>
          <a:p>
            <a:pPr lvl="1"/>
            <a:r>
              <a:rPr lang="en-US" sz="3200" dirty="0"/>
              <a:t>Separate Storage Systems</a:t>
            </a:r>
          </a:p>
          <a:p>
            <a:pPr lvl="2"/>
            <a:r>
              <a:rPr lang="en-US" sz="2400" dirty="0"/>
              <a:t>These are HPWH’s that have no internal storage so are paired with properly sized storage tanks for the application.</a:t>
            </a:r>
          </a:p>
          <a:p>
            <a:pPr lvl="2"/>
            <a:r>
              <a:rPr lang="en-US" sz="2400" dirty="0"/>
              <a:t>Sometimes called “split” to differentiate from integral systems.</a:t>
            </a:r>
          </a:p>
          <a:p>
            <a:pPr lvl="2"/>
            <a:r>
              <a:rPr lang="en-US" sz="2400" dirty="0"/>
              <a:t>Can be air or water source, and typically can be placed indoors or outdoors.</a:t>
            </a:r>
          </a:p>
          <a:p>
            <a:pPr lvl="2"/>
            <a:r>
              <a:rPr lang="en-US" sz="2400" dirty="0"/>
              <a:t>Units exist in varying capacities and can meet the needs of a wide range of applications, often utilizing multiple units when necessary.</a:t>
            </a:r>
          </a:p>
          <a:p>
            <a:pPr marL="182880" lvl="1" indent="0">
              <a:buNone/>
            </a:pP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BC722-E207-484A-940C-B601690B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51061-5B21-4531-8B63-82BC7DEF8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18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253" y="365125"/>
            <a:ext cx="10981494" cy="1325563"/>
          </a:xfrm>
        </p:spPr>
        <p:txBody>
          <a:bodyPr/>
          <a:lstStyle/>
          <a:p>
            <a:pPr algn="ctr"/>
            <a:r>
              <a:rPr lang="en-US" b="1" dirty="0"/>
              <a:t>HPWH Design - Residential Style Water Heaters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E8977-5CD7-4791-B14E-9F3FFA1F4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30" y="1395411"/>
            <a:ext cx="4114800" cy="514350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FD1CF-856F-4858-872A-7B02431D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20C99-1420-4C6A-98B8-A20DF1C5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8" descr="A picture containing indoor, refrigerator, sitting, kitchen&#10;&#10;Description automatically generated">
            <a:extLst>
              <a:ext uri="{FF2B5EF4-FFF2-40B4-BE49-F238E27FC236}">
                <a16:creationId xmlns:a16="http://schemas.microsoft.com/office/drawing/2014/main" id="{F5C854BD-979C-43A9-84E5-1BEB528BE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55" y="1510095"/>
            <a:ext cx="1956986" cy="4919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393B9F-C98F-46D8-A2DC-3D87CBB35191}"/>
              </a:ext>
            </a:extLst>
          </p:cNvPr>
          <p:cNvSpPr txBox="1"/>
          <p:nvPr/>
        </p:nvSpPr>
        <p:spPr>
          <a:xfrm>
            <a:off x="5540927" y="4761406"/>
            <a:ext cx="1638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Condenser Coil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541B39-EC02-4451-A49E-0AB73B6F8083}"/>
              </a:ext>
            </a:extLst>
          </p:cNvPr>
          <p:cNvCxnSpPr>
            <a:cxnSpLocks/>
          </p:cNvCxnSpPr>
          <p:nvPr/>
        </p:nvCxnSpPr>
        <p:spPr>
          <a:xfrm>
            <a:off x="5627233" y="5038405"/>
            <a:ext cx="2295205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7CC985-9FAC-43E9-9808-FA6ACE80AB09}"/>
              </a:ext>
            </a:extLst>
          </p:cNvPr>
          <p:cNvSpPr txBox="1"/>
          <p:nvPr/>
        </p:nvSpPr>
        <p:spPr>
          <a:xfrm>
            <a:off x="5540927" y="2366987"/>
            <a:ext cx="1638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Compressor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55F52B-7A79-438A-A7F2-075ED00B0629}"/>
              </a:ext>
            </a:extLst>
          </p:cNvPr>
          <p:cNvCxnSpPr>
            <a:cxnSpLocks/>
          </p:cNvCxnSpPr>
          <p:nvPr/>
        </p:nvCxnSpPr>
        <p:spPr>
          <a:xfrm>
            <a:off x="5627233" y="2643986"/>
            <a:ext cx="2295205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9B2D769-87E5-4152-BB76-E94A7EBC03BC}"/>
              </a:ext>
            </a:extLst>
          </p:cNvPr>
          <p:cNvSpPr txBox="1"/>
          <p:nvPr/>
        </p:nvSpPr>
        <p:spPr>
          <a:xfrm>
            <a:off x="9472520" y="3447411"/>
            <a:ext cx="175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Upper Heating Element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F1186D0-CCFD-4AD1-8917-8339C60F42BB}"/>
              </a:ext>
            </a:extLst>
          </p:cNvPr>
          <p:cNvCxnSpPr>
            <a:cxnSpLocks/>
          </p:cNvCxnSpPr>
          <p:nvPr/>
        </p:nvCxnSpPr>
        <p:spPr>
          <a:xfrm>
            <a:off x="8753849" y="3724410"/>
            <a:ext cx="2295205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FEB9F9-5645-49E2-ACE4-2F74CECBB394}"/>
              </a:ext>
            </a:extLst>
          </p:cNvPr>
          <p:cNvSpPr txBox="1"/>
          <p:nvPr/>
        </p:nvSpPr>
        <p:spPr>
          <a:xfrm>
            <a:off x="9472520" y="5038405"/>
            <a:ext cx="1757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Lower Heating Element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75B0A4-B78D-4027-B8DF-27D98F2B98E3}"/>
              </a:ext>
            </a:extLst>
          </p:cNvPr>
          <p:cNvCxnSpPr>
            <a:cxnSpLocks/>
          </p:cNvCxnSpPr>
          <p:nvPr/>
        </p:nvCxnSpPr>
        <p:spPr>
          <a:xfrm>
            <a:off x="8753849" y="5315404"/>
            <a:ext cx="2295205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506464-EE8C-4A7D-864C-73710542F0D1}"/>
              </a:ext>
            </a:extLst>
          </p:cNvPr>
          <p:cNvSpPr txBox="1"/>
          <p:nvPr/>
        </p:nvSpPr>
        <p:spPr>
          <a:xfrm>
            <a:off x="10108061" y="1788661"/>
            <a:ext cx="940993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Evaporator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95DAAF-00E7-43ED-9B21-7E1D7516CA88}"/>
              </a:ext>
            </a:extLst>
          </p:cNvPr>
          <p:cNvCxnSpPr>
            <a:cxnSpLocks/>
          </p:cNvCxnSpPr>
          <p:nvPr/>
        </p:nvCxnSpPr>
        <p:spPr>
          <a:xfrm>
            <a:off x="8753849" y="2041330"/>
            <a:ext cx="2218635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36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71" y="365125"/>
            <a:ext cx="10997859" cy="1325563"/>
          </a:xfrm>
        </p:spPr>
        <p:txBody>
          <a:bodyPr/>
          <a:lstStyle/>
          <a:p>
            <a:pPr algn="ctr"/>
            <a:r>
              <a:rPr lang="en-US" b="1" dirty="0"/>
              <a:t>HPWH Design - Commercial Style Water Heaters</a:t>
            </a:r>
            <a:br>
              <a:rPr lang="en-US" b="1" dirty="0"/>
            </a:br>
            <a:r>
              <a:rPr lang="en-US" b="1" dirty="0"/>
              <a:t>Integrated Storage Type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75F2D9-EE72-410E-871A-156CDEFD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685" y="1677741"/>
            <a:ext cx="5237513" cy="4815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DA421-698D-4BDA-8AA3-A0E6C31FD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4" y="1395306"/>
            <a:ext cx="3763102" cy="538000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2A5ED-3A88-43E2-9ACC-07028450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4BA13-460E-4CE7-A22D-9487199C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177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071" y="365125"/>
            <a:ext cx="10997859" cy="1325563"/>
          </a:xfrm>
        </p:spPr>
        <p:txBody>
          <a:bodyPr/>
          <a:lstStyle/>
          <a:p>
            <a:pPr algn="ctr"/>
            <a:r>
              <a:rPr lang="en-US" b="1" dirty="0"/>
              <a:t>HPWH Design - Commercial Style Water Heaters</a:t>
            </a:r>
            <a:br>
              <a:rPr lang="en-US" b="1" dirty="0"/>
            </a:br>
            <a:r>
              <a:rPr lang="en-US" b="1" dirty="0"/>
              <a:t>Split 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E4659D-510F-44F9-B72D-0EE1DEC19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95" y="1478334"/>
            <a:ext cx="3121195" cy="2307237"/>
          </a:xfrm>
          <a:prstGeom prst="rect">
            <a:avLst/>
          </a:prstGeom>
        </p:spPr>
      </p:pic>
      <p:pic>
        <p:nvPicPr>
          <p:cNvPr id="8" name="Picture 7" descr="A close up of a box&#10;&#10;Description automatically generated">
            <a:extLst>
              <a:ext uri="{FF2B5EF4-FFF2-40B4-BE49-F238E27FC236}">
                <a16:creationId xmlns:a16="http://schemas.microsoft.com/office/drawing/2014/main" id="{DEA7431B-7F3B-443C-AD7E-AEDA73028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99" y="3946961"/>
            <a:ext cx="3395101" cy="2545914"/>
          </a:xfrm>
          <a:prstGeom prst="rect">
            <a:avLst/>
          </a:prstGeom>
        </p:spPr>
      </p:pic>
      <p:pic>
        <p:nvPicPr>
          <p:cNvPr id="16" name="Picture 15" descr="A picture containing small, riding, large, night&#10;&#10;Description automatically generated">
            <a:extLst>
              <a:ext uri="{FF2B5EF4-FFF2-40B4-BE49-F238E27FC236}">
                <a16:creationId xmlns:a16="http://schemas.microsoft.com/office/drawing/2014/main" id="{D085E200-3404-48D4-82D6-BA17EBBC1F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pic>
        <p:nvPicPr>
          <p:cNvPr id="18" name="Picture 17" descr="A picture containing cabinet, building, sitting, side&#10;&#10;Description automatically generated">
            <a:extLst>
              <a:ext uri="{FF2B5EF4-FFF2-40B4-BE49-F238E27FC236}">
                <a16:creationId xmlns:a16="http://schemas.microsoft.com/office/drawing/2014/main" id="{655079D7-2DA7-46C9-9811-06931FCB5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01" y="4688601"/>
            <a:ext cx="2817284" cy="1804274"/>
          </a:xfrm>
          <a:prstGeom prst="rect">
            <a:avLst/>
          </a:prstGeom>
        </p:spPr>
      </p:pic>
      <p:pic>
        <p:nvPicPr>
          <p:cNvPr id="20" name="Picture 19" descr="A close up of a box&#10;&#10;Description automatically generated">
            <a:extLst>
              <a:ext uri="{FF2B5EF4-FFF2-40B4-BE49-F238E27FC236}">
                <a16:creationId xmlns:a16="http://schemas.microsoft.com/office/drawing/2014/main" id="{659F4C92-59E3-4AE8-A4EA-76D0049EC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183" y="1478335"/>
            <a:ext cx="3038817" cy="224677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401BB-86EA-4B63-A154-8AEDFECAD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50312-F0A3-46B9-88B5-AD92ECAD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68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CFF6-C30D-42E4-9022-E89F56E8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HPWH Application and System Design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BDDD-1A06-4003-86D9-4BAEA1CF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5000"/>
              </a:lnSpc>
              <a:defRPr/>
            </a:pPr>
            <a:r>
              <a:rPr lang="en-US" altLang="en-US" sz="3200" dirty="0"/>
              <a:t>Items to Consider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Regulations and Local Codes 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Demand Profile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Heating Source Availability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Operating Costs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Installation Constraints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9E6FA-5411-4D2C-83B1-E2AF8F51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09B2E-5B76-4DA1-9429-48F323728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18</a:t>
            </a:fld>
            <a:endParaRPr lang="en-US"/>
          </a:p>
        </p:txBody>
      </p:sp>
      <p:pic>
        <p:nvPicPr>
          <p:cNvPr id="7" name="Graphic 6" descr="Document">
            <a:extLst>
              <a:ext uri="{FF2B5EF4-FFF2-40B4-BE49-F238E27FC236}">
                <a16:creationId xmlns:a16="http://schemas.microsoft.com/office/drawing/2014/main" id="{7BA920FC-DFDD-4BE0-AA73-9715DC43E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9729" y="2318219"/>
            <a:ext cx="914400" cy="914400"/>
          </a:xfrm>
          <a:prstGeom prst="rect">
            <a:avLst/>
          </a:prstGeom>
        </p:spPr>
      </p:pic>
      <p:pic>
        <p:nvPicPr>
          <p:cNvPr id="11" name="Graphic 10" descr="Dollar">
            <a:extLst>
              <a:ext uri="{FF2B5EF4-FFF2-40B4-BE49-F238E27FC236}">
                <a16:creationId xmlns:a16="http://schemas.microsoft.com/office/drawing/2014/main" id="{F302DDBA-F0CA-4014-9C81-738DE5992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9602" y="3932365"/>
            <a:ext cx="914400" cy="914400"/>
          </a:xfrm>
          <a:prstGeom prst="rect">
            <a:avLst/>
          </a:prstGeom>
        </p:spPr>
      </p:pic>
      <p:pic>
        <p:nvPicPr>
          <p:cNvPr id="13" name="Graphic 12" descr="Shower">
            <a:extLst>
              <a:ext uri="{FF2B5EF4-FFF2-40B4-BE49-F238E27FC236}">
                <a16:creationId xmlns:a16="http://schemas.microsoft.com/office/drawing/2014/main" id="{432C105E-5923-450B-A08C-2C383F060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06564" y="2775419"/>
            <a:ext cx="914400" cy="914400"/>
          </a:xfrm>
          <a:prstGeom prst="rect">
            <a:avLst/>
          </a:prstGeom>
        </p:spPr>
      </p:pic>
      <p:pic>
        <p:nvPicPr>
          <p:cNvPr id="15" name="Graphic 14" descr="Tools">
            <a:extLst>
              <a:ext uri="{FF2B5EF4-FFF2-40B4-BE49-F238E27FC236}">
                <a16:creationId xmlns:a16="http://schemas.microsoft.com/office/drawing/2014/main" id="{71F5ABC0-4680-486C-A81B-87834CF04F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14499" y="4389565"/>
            <a:ext cx="914400" cy="914400"/>
          </a:xfrm>
          <a:prstGeom prst="rect">
            <a:avLst/>
          </a:prstGeom>
        </p:spPr>
      </p:pic>
      <p:pic>
        <p:nvPicPr>
          <p:cNvPr id="21" name="Graphic 20" descr="Wave">
            <a:extLst>
              <a:ext uri="{FF2B5EF4-FFF2-40B4-BE49-F238E27FC236}">
                <a16:creationId xmlns:a16="http://schemas.microsoft.com/office/drawing/2014/main" id="{A45AC057-3F90-4478-AB04-00910E6D36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44705" y="3360432"/>
            <a:ext cx="914400" cy="91440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A4ED15-F001-413B-809E-EFE03D4CE9F0}"/>
              </a:ext>
            </a:extLst>
          </p:cNvPr>
          <p:cNvCxnSpPr>
            <a:cxnSpLocks/>
          </p:cNvCxnSpPr>
          <p:nvPr/>
        </p:nvCxnSpPr>
        <p:spPr>
          <a:xfrm>
            <a:off x="5389744" y="3359717"/>
            <a:ext cx="1676400" cy="156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318E47-D8DF-44D5-A809-81495F15ECEE}"/>
              </a:ext>
            </a:extLst>
          </p:cNvPr>
          <p:cNvCxnSpPr/>
          <p:nvPr/>
        </p:nvCxnSpPr>
        <p:spPr>
          <a:xfrm>
            <a:off x="5389744" y="2809172"/>
            <a:ext cx="5891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FD4CF9-334B-42BB-BD6C-C57948574E40}"/>
              </a:ext>
            </a:extLst>
          </p:cNvPr>
          <p:cNvCxnSpPr>
            <a:cxnSpLocks/>
          </p:cNvCxnSpPr>
          <p:nvPr/>
        </p:nvCxnSpPr>
        <p:spPr>
          <a:xfrm>
            <a:off x="5389744" y="3866255"/>
            <a:ext cx="276877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4C09CBD-6698-436E-AC6F-18803C78F922}"/>
              </a:ext>
            </a:extLst>
          </p:cNvPr>
          <p:cNvCxnSpPr>
            <a:cxnSpLocks/>
          </p:cNvCxnSpPr>
          <p:nvPr/>
        </p:nvCxnSpPr>
        <p:spPr>
          <a:xfrm>
            <a:off x="5389744" y="4361104"/>
            <a:ext cx="392298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94F8C0B-7C7C-4DAD-A696-EAB9C08C0D02}"/>
              </a:ext>
            </a:extLst>
          </p:cNvPr>
          <p:cNvCxnSpPr>
            <a:cxnSpLocks/>
          </p:cNvCxnSpPr>
          <p:nvPr/>
        </p:nvCxnSpPr>
        <p:spPr>
          <a:xfrm>
            <a:off x="5389744" y="4893992"/>
            <a:ext cx="49279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20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CFF6-C30D-42E4-9022-E89F56E8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HPWH Application and System Design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BDDD-1A06-4003-86D9-4BAEA1CF0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50101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en-US" dirty="0"/>
              <a:t>Regulations and Local Codes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Federal regulations are becoming ever more stringent in terms of energy usage and emissions for water heaters.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Some municipalities such as Berkeley, CA have instituted a complete moratorium on fossil fuel burning appliances (such as gas-fired water heaters).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HPWH’s often have a significant positive affect on ENERGY STAR or HERS scores for the respective types of building.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Many utility districts currently offer large instant rebates for residential HPWH’s, and are beginning to offer rebates for commercial customers as well.</a:t>
            </a:r>
          </a:p>
          <a:p>
            <a:pPr>
              <a:lnSpc>
                <a:spcPct val="125000"/>
              </a:lnSpc>
              <a:defRPr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A955D-022B-42EB-BDCF-72A85222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C6EBE-1D9A-4CFF-8288-785213515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81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3BC2-1530-4481-9675-D0600339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Heat Pump Water Heaters (HPWH’s)?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93B16-8446-4F83-9839-B1788BC1A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kern="0" dirty="0"/>
              <a:t>Why is this technology growing?</a:t>
            </a:r>
          </a:p>
          <a:p>
            <a:pPr lvl="1"/>
            <a:r>
              <a:rPr lang="en-US" sz="2000" dirty="0"/>
              <a:t>Electrification and Decarbonization</a:t>
            </a:r>
          </a:p>
          <a:p>
            <a:pPr lvl="1"/>
            <a:r>
              <a:rPr lang="en-US" sz="2000" dirty="0"/>
              <a:t>Net Zero Emissions (NZE)</a:t>
            </a:r>
          </a:p>
          <a:p>
            <a:pPr lvl="1"/>
            <a:r>
              <a:rPr lang="en-US" sz="2000" dirty="0"/>
              <a:t>Green Initiatives</a:t>
            </a:r>
          </a:p>
          <a:p>
            <a:pPr lvl="1"/>
            <a:r>
              <a:rPr lang="en-US" sz="2000" dirty="0"/>
              <a:t>Sustainability Initiatives</a:t>
            </a:r>
          </a:p>
          <a:p>
            <a:pPr lvl="1"/>
            <a:r>
              <a:rPr lang="en-US" sz="2000" dirty="0"/>
              <a:t>LEED Construction Goals</a:t>
            </a:r>
          </a:p>
          <a:p>
            <a:pPr marL="182880" lvl="1" indent="0">
              <a:buNone/>
            </a:pPr>
            <a:endParaRPr lang="en-US" sz="2000" dirty="0"/>
          </a:p>
          <a:p>
            <a:r>
              <a:rPr lang="en-US" sz="2400" kern="0" dirty="0"/>
              <a:t>How do HPWH’s meet those needs?</a:t>
            </a:r>
          </a:p>
          <a:p>
            <a:pPr lvl="1"/>
            <a:r>
              <a:rPr lang="en-US" sz="2000" dirty="0"/>
              <a:t>They capture heat from existing sources and utilize that energy for DHW</a:t>
            </a:r>
          </a:p>
          <a:p>
            <a:pPr lvl="1"/>
            <a:r>
              <a:rPr lang="en-US" sz="2000" dirty="0"/>
              <a:t>This reduces grid energy consumption which results in less emissions</a:t>
            </a:r>
          </a:p>
          <a:p>
            <a:pPr lvl="1"/>
            <a:r>
              <a:rPr lang="en-US" sz="2000" dirty="0"/>
              <a:t>This also saves the customer money on utility costs</a:t>
            </a:r>
          </a:p>
        </p:txBody>
      </p:sp>
      <p:pic>
        <p:nvPicPr>
          <p:cNvPr id="7" name="Graphic 6" descr="Sustainability">
            <a:extLst>
              <a:ext uri="{FF2B5EF4-FFF2-40B4-BE49-F238E27FC236}">
                <a16:creationId xmlns:a16="http://schemas.microsoft.com/office/drawing/2014/main" id="{9E2211C1-F656-4E01-81A5-24262BACC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4947" y="2036951"/>
            <a:ext cx="1910916" cy="1910916"/>
          </a:xfrm>
          <a:prstGeom prst="rect">
            <a:avLst/>
          </a:prstGeom>
        </p:spPr>
      </p:pic>
      <p:pic>
        <p:nvPicPr>
          <p:cNvPr id="11" name="Graphic 10" descr="Building">
            <a:extLst>
              <a:ext uri="{FF2B5EF4-FFF2-40B4-BE49-F238E27FC236}">
                <a16:creationId xmlns:a16="http://schemas.microsoft.com/office/drawing/2014/main" id="{87A5CCD4-CB74-41F7-8315-F062DFD5C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7346" y="2171161"/>
            <a:ext cx="1642497" cy="1642497"/>
          </a:xfrm>
          <a:prstGeom prst="rect">
            <a:avLst/>
          </a:prstGeom>
        </p:spPr>
      </p:pic>
      <p:pic>
        <p:nvPicPr>
          <p:cNvPr id="13" name="Graphic 12" descr="Deciduous tree">
            <a:extLst>
              <a:ext uri="{FF2B5EF4-FFF2-40B4-BE49-F238E27FC236}">
                <a16:creationId xmlns:a16="http://schemas.microsoft.com/office/drawing/2014/main" id="{4ECE79BC-21FF-442E-8272-67D7E770D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64537" y="1873907"/>
            <a:ext cx="2019531" cy="2019531"/>
          </a:xfrm>
          <a:prstGeom prst="rect">
            <a:avLst/>
          </a:prstGeom>
        </p:spPr>
      </p:pic>
      <p:sp>
        <p:nvSpPr>
          <p:cNvPr id="14" name="Plus Sign 13">
            <a:extLst>
              <a:ext uri="{FF2B5EF4-FFF2-40B4-BE49-F238E27FC236}">
                <a16:creationId xmlns:a16="http://schemas.microsoft.com/office/drawing/2014/main" id="{E3EF76A6-D966-4C56-B83A-FDED572151A5}"/>
              </a:ext>
            </a:extLst>
          </p:cNvPr>
          <p:cNvSpPr/>
          <p:nvPr/>
        </p:nvSpPr>
        <p:spPr>
          <a:xfrm>
            <a:off x="6617908" y="2665015"/>
            <a:ext cx="747574" cy="840757"/>
          </a:xfrm>
          <a:prstGeom prst="mathPlu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quals 14">
            <a:extLst>
              <a:ext uri="{FF2B5EF4-FFF2-40B4-BE49-F238E27FC236}">
                <a16:creationId xmlns:a16="http://schemas.microsoft.com/office/drawing/2014/main" id="{1412370A-A8E2-4255-AE2A-DC1FBF992363}"/>
              </a:ext>
            </a:extLst>
          </p:cNvPr>
          <p:cNvSpPr/>
          <p:nvPr/>
        </p:nvSpPr>
        <p:spPr>
          <a:xfrm>
            <a:off x="9150137" y="2659528"/>
            <a:ext cx="914400" cy="769472"/>
          </a:xfrm>
          <a:prstGeom prst="mathEqua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699F-B008-4A2D-9F2E-58D64F735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E8012-FB57-4D5C-AB68-31BDC56D6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09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CFF6-C30D-42E4-9022-E89F56E8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HPWH Application and System Design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BDDD-1A06-4003-86D9-4BAEA1CF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en-US" dirty="0"/>
              <a:t>Demand Profile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HPWH’s are designed for applications in which they can recover a properly sized amount of storage during off-peak periods.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Applications with constant, high volume DHW flow are not ideal for heat pump water heaters.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Depending on application conditions, a swing tank (typically in the form of an electric water heater) may be required to handle surges in demand.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Often the demand profile will be the primary contributing factor in whether the system will be a single or multi pass design.</a:t>
            </a:r>
          </a:p>
          <a:p>
            <a:pPr lvl="1">
              <a:lnSpc>
                <a:spcPct val="125000"/>
              </a:lnSpc>
              <a:defRPr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AFF861-1650-4D9F-8997-91A8A231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0937D-1CA9-47A8-AA93-2953876BD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6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CFF6-C30D-42E4-9022-E89F56E8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HPWH Application and System Design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BDDD-1A06-4003-86D9-4BAEA1CF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en-US" dirty="0"/>
              <a:t>Heating Source Availability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Air source HPWH’s need a minimum volume of air available to function efficiently, and have source air temperature limitations.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Water source HPWH’s need a certain flow of heating water to maintain proper heat transfer in the evaporator.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Different types and sizes of HPWH’s have varying requirements regarding temperatures of their respective heating mediums.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dirty="0"/>
              <a:t>Typically, the warmer the heating medium the more efficient a HPWH will be.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D35F9-D755-41E7-8148-863A92E93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B52D9-88DF-4AA9-9F44-7B33B495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7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CFF6-C30D-42E4-9022-E89F56E8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HPWH Application and System Design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BDDD-1A06-4003-86D9-4BAEA1CF0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5113" cy="4351338"/>
          </a:xfrm>
        </p:spPr>
        <p:txBody>
          <a:bodyPr>
            <a:normAutofit fontScale="92500"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en-US" dirty="0"/>
              <a:t>Operating Costs</a:t>
            </a:r>
            <a:endParaRPr lang="en-US" dirty="0"/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HPWH’s are measured in terms of Coefficient Of Performance (COP), which is used as a measure of energy efficiency greater than 100% (COP of 1.0 = 100% efficiency).</a:t>
            </a:r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A HPWH will provide more heating capacity than the amount of electrical energy that it consumes which results in significant savings over standard electric water heaters.</a:t>
            </a:r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Most HPWH’s have a COP from 2.0 - 6.0, so for a unit with a COP of 4.2 that means that for every $1 of electricity the unit will produce $4.20 of heating.</a:t>
            </a:r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Maintenance is only needed infrequently, resulting in low average annual costs.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E6DD5-3170-4891-9E26-F5D3DFFC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A42F2-88A3-42CA-885E-45E726678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2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0CFF6-C30D-42E4-9022-E89F56E8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HPWH Application and System Design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6BDDD-1A06-4003-86D9-4BAEA1CF0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785113" cy="4832925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en-US" dirty="0"/>
              <a:t>Installation Constraints</a:t>
            </a:r>
            <a:endParaRPr lang="en-US" dirty="0"/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Many units can be placed indoors or outdoors, with the primary requirement being that they have access to the proper heating source.</a:t>
            </a:r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Common locations for HPWH’s are mechanical rooms, basements, rooftops, and parking garages.</a:t>
            </a:r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Most HPWH’s are not overly large, but multiple units may be needed for large buildings and most commercial split units will need accompanying storage.</a:t>
            </a:r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For air source HPWH’s, they can usually be ducted and will give off cooled, dehumidified air as a by-product.</a:t>
            </a:r>
          </a:p>
          <a:p>
            <a:pPr lvl="1">
              <a:lnSpc>
                <a:spcPct val="125000"/>
              </a:lnSpc>
              <a:defRPr/>
            </a:pPr>
            <a:r>
              <a:rPr lang="en-US" dirty="0"/>
              <a:t>Be sure to consider electrical service availability and amp draw, which can vary.</a:t>
            </a:r>
          </a:p>
          <a:p>
            <a:pPr lvl="1">
              <a:lnSpc>
                <a:spcPct val="125000"/>
              </a:lnSpc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812B06-E4F0-4754-8AB7-9DFB861C5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86EFC-48E4-4B21-AA14-772B9451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73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F93B-443E-4614-901F-076EC37D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667250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en-US" sz="3200" dirty="0"/>
              <a:t>Ideal Applications</a:t>
            </a:r>
            <a:endParaRPr lang="en-US" altLang="en-US" sz="3200" b="1" dirty="0"/>
          </a:p>
          <a:p>
            <a:pPr lvl="1">
              <a:lnSpc>
                <a:spcPct val="120000"/>
              </a:lnSpc>
            </a:pPr>
            <a:r>
              <a:rPr lang="en-US" dirty="0"/>
              <a:t>Single-Family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Multi-Family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Hotels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Restaurants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Office Buildings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Schools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Dormitories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Hospitals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0407AA-5E87-447F-9821-30E4F07DEA33}"/>
              </a:ext>
            </a:extLst>
          </p:cNvPr>
          <p:cNvSpPr txBox="1">
            <a:spLocks/>
          </p:cNvSpPr>
          <p:nvPr/>
        </p:nvSpPr>
        <p:spPr>
          <a:xfrm>
            <a:off x="6336322" y="1825625"/>
            <a:ext cx="56714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altLang="en-US" sz="3200" dirty="0"/>
              <a:t>Applications to Avoid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Commercial Laundries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Industrial Processes w/ Constant Flow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Car Washes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Emergency Fixtures (Shower/Eyewash)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09201-C210-401E-B55F-5A3F8561E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9D2D7-4152-4122-A2A7-A64C7A19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74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Applications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785DF-3050-4B3F-9C0B-E283DF40D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521" y="1842631"/>
            <a:ext cx="388620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747632-CAA4-4A82-836C-8AF6F6AEA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1" y="1844648"/>
            <a:ext cx="5264150" cy="3884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14CAD6-DFF9-42B7-BEAE-6508C099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4DE96-333B-491D-A3F1-CACC5F33F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 descr="A picture containing sitting, front, parking, side&#10;&#10;Description automatically generated">
            <a:extLst>
              <a:ext uri="{FF2B5EF4-FFF2-40B4-BE49-F238E27FC236}">
                <a16:creationId xmlns:a16="http://schemas.microsoft.com/office/drawing/2014/main" id="{9FD38ECB-0773-4404-A0F4-11A62CEC3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t="4568" b="4742"/>
          <a:stretch/>
        </p:blipFill>
        <p:spPr>
          <a:xfrm>
            <a:off x="128279" y="1842631"/>
            <a:ext cx="2444862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301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575" y="365125"/>
            <a:ext cx="9876850" cy="1325563"/>
          </a:xfrm>
        </p:spPr>
        <p:txBody>
          <a:bodyPr/>
          <a:lstStyle/>
          <a:p>
            <a:pPr algn="ctr"/>
            <a:r>
              <a:rPr lang="en-US" b="1" dirty="0"/>
              <a:t>Heat Pump Water Heater Applications Multi-Pass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00481-F618-40A8-8A43-B00DF20CB4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63570" y="1572756"/>
            <a:ext cx="8464859" cy="490152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B06F07-98B1-437E-B45E-7E220DDE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59367-6024-484F-BDB4-769A66053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CC3A28-8DD3-480D-9A93-F02F8F7859C3}"/>
              </a:ext>
            </a:extLst>
          </p:cNvPr>
          <p:cNvSpPr/>
          <p:nvPr/>
        </p:nvSpPr>
        <p:spPr>
          <a:xfrm>
            <a:off x="2130251" y="5757705"/>
            <a:ext cx="703384" cy="452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575" y="365125"/>
            <a:ext cx="9876850" cy="1325563"/>
          </a:xfrm>
        </p:spPr>
        <p:txBody>
          <a:bodyPr/>
          <a:lstStyle/>
          <a:p>
            <a:pPr algn="ctr"/>
            <a:r>
              <a:rPr lang="en-US" b="1" dirty="0"/>
              <a:t>Heat Pump Water Heater Applications</a:t>
            </a:r>
            <a:br>
              <a:rPr lang="en-US" b="1" dirty="0"/>
            </a:br>
            <a:r>
              <a:rPr lang="en-US" b="1" dirty="0"/>
              <a:t>Single Pass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00481-F618-40A8-8A43-B00DF20CB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1946" y="1610162"/>
            <a:ext cx="10008108" cy="503536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96194-92DD-404B-8956-0837F9E1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277D9-D83A-4A5F-9247-5910EC29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38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Pros and 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F93B-443E-4614-901F-076EC37D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en-US" sz="3200" dirty="0"/>
              <a:t>Pros</a:t>
            </a:r>
            <a:endParaRPr lang="en-US" altLang="en-US" sz="3200" b="1" dirty="0"/>
          </a:p>
          <a:p>
            <a:pPr lvl="1">
              <a:lnSpc>
                <a:spcPct val="120000"/>
              </a:lnSpc>
            </a:pPr>
            <a:r>
              <a:rPr lang="en-US" dirty="0"/>
              <a:t>Environmentally Friendly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Possibility for Full Payback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Versatility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Provide Cooled Air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Utility Rebates/Incentives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Satisfy Government Regulations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Easy to Maintain</a:t>
            </a:r>
          </a:p>
          <a:p>
            <a:pPr lvl="1">
              <a:lnSpc>
                <a:spcPct val="120000"/>
              </a:lnSpc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0407AA-5E87-447F-9821-30E4F07DEA33}"/>
              </a:ext>
            </a:extLst>
          </p:cNvPr>
          <p:cNvSpPr txBox="1">
            <a:spLocks/>
          </p:cNvSpPr>
          <p:nvPr/>
        </p:nvSpPr>
        <p:spPr>
          <a:xfrm>
            <a:off x="6336322" y="1825625"/>
            <a:ext cx="56714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altLang="en-US" sz="3200" dirty="0"/>
              <a:t>Cons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Initial Equipment Costs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Space for Separate Storage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Need Consistent Heating Source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43D8A-23C3-4B28-8044-ADC0FB11E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861A2-D955-41A3-8913-83799C81C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83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Sizing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F93B-443E-4614-901F-076EC37D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822" y="1825625"/>
            <a:ext cx="5409178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en-US" sz="3200" dirty="0"/>
              <a:t>Items to Consider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Complete Demand Profile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Stored Water Temp vs Building Supply Temp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Heat Source Parameters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System Balance for Optimal Efficiency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Potential for Electric Back-up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37E96-FD3A-4687-8B31-6E4FD875D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494" y="2028196"/>
            <a:ext cx="6508661" cy="39461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30225-D75E-4BD4-83E0-AFB8DD97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72283-07E5-439D-8E36-BEAB8907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16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Heat Pump Technology 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A9873-7A5E-486C-9E56-5FEA289EE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019800" cy="48329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200" b="1" dirty="0"/>
              <a:t>Principles of Refrigeration</a:t>
            </a:r>
          </a:p>
          <a:p>
            <a:pPr marL="285750" indent="-285750">
              <a:defRPr/>
            </a:pPr>
            <a:r>
              <a:rPr lang="en-US" sz="2000" dirty="0"/>
              <a:t>Heat Transfer occurs during phase changes</a:t>
            </a:r>
          </a:p>
          <a:p>
            <a:pPr marL="742950" lvl="1" indent="-285750">
              <a:defRPr/>
            </a:pPr>
            <a:r>
              <a:rPr lang="en-US" sz="1600" dirty="0"/>
              <a:t>Liquids absorb heat energy when changed from liquid to gas.</a:t>
            </a:r>
          </a:p>
          <a:p>
            <a:pPr marL="742950" lvl="1" indent="-285750">
              <a:defRPr/>
            </a:pPr>
            <a:r>
              <a:rPr lang="en-US" sz="1600" dirty="0"/>
              <a:t>Gases expel heat energy when changed from gas to liquid. </a:t>
            </a:r>
          </a:p>
          <a:p>
            <a:pPr>
              <a:defRPr/>
            </a:pPr>
            <a:r>
              <a:rPr lang="en-US" sz="2000" dirty="0"/>
              <a:t>Heat Pump Technology utilizes these principles in a continuous cycle</a:t>
            </a:r>
          </a:p>
          <a:p>
            <a:pPr lvl="1">
              <a:defRPr/>
            </a:pPr>
            <a:r>
              <a:rPr lang="en-US" sz="1600" dirty="0"/>
              <a:t>For a refrigeration system to operate with economy, the refrigerant must be used repeatedly. For this reason, all refrigeration systems use the same cycle of compression, condensation, expansion, and evaporation in a closed circuit. </a:t>
            </a:r>
          </a:p>
          <a:p>
            <a:pPr lvl="1">
              <a:defRPr/>
            </a:pPr>
            <a:r>
              <a:rPr lang="en-US" sz="1600" dirty="0"/>
              <a:t>The same refrigerant is used to move the heat from one area to another, acting as a cooling medium on one side of the system and a heating medium on the other side of the system.</a:t>
            </a:r>
          </a:p>
          <a:p>
            <a:pPr lvl="1">
              <a:defRPr/>
            </a:pPr>
            <a:r>
              <a:rPr lang="en-US" sz="1600" dirty="0"/>
              <a:t>A refrigerant system must be a closed, sealed system and requires charging.  Most HPWH’s will come pre-charged from the factory and ready to operate safely.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A8E49-8FDA-48A7-BD5F-744CA02C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091206"/>
            <a:ext cx="4469718" cy="337556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9DAF0-B114-4916-BD6B-8E01B1C46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6D08C-1F87-4F82-922B-38B638E7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55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Sizing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F93B-443E-4614-901F-076EC37D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545" y="1825625"/>
            <a:ext cx="4774294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Multi-Family – Apartment Bldg.</a:t>
            </a:r>
          </a:p>
          <a:p>
            <a:pPr>
              <a:lnSpc>
                <a:spcPct val="120000"/>
              </a:lnSpc>
            </a:pPr>
            <a:r>
              <a:rPr lang="en-US" dirty="0"/>
              <a:t>Location – Southern California</a:t>
            </a:r>
          </a:p>
          <a:p>
            <a:pPr>
              <a:lnSpc>
                <a:spcPct val="120000"/>
              </a:lnSpc>
            </a:pPr>
            <a:r>
              <a:rPr lang="en-US" dirty="0"/>
              <a:t>Mix of Unit Types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(80) 1BR, 1Ba Units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(60) 2BR, 2Ba Units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(20) 3BR, 2-1/2Ba Units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All units have dishwasher and clothes washer</a:t>
            </a:r>
          </a:p>
          <a:p>
            <a:pPr>
              <a:lnSpc>
                <a:spcPct val="120000"/>
              </a:lnSpc>
            </a:pPr>
            <a:r>
              <a:rPr lang="en-US" dirty="0"/>
              <a:t>Medium Peak Demand – 2 Hours</a:t>
            </a:r>
          </a:p>
          <a:p>
            <a:pPr>
              <a:lnSpc>
                <a:spcPct val="120000"/>
              </a:lnSpc>
            </a:pPr>
            <a:r>
              <a:rPr lang="en-US" dirty="0"/>
              <a:t>Air Source, Outdoor Units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37E96-FD3A-4687-8B31-6E4FD875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2494" y="2054865"/>
            <a:ext cx="6508661" cy="3892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8F085-98FB-4398-B5A1-47BD377CB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56294-6BDB-4010-A20E-86CA3318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77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Sizing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F93B-443E-4614-901F-076EC37D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16" y="1825624"/>
            <a:ext cx="5010278" cy="477769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Peak Demand – 1,203 GPH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Peak Duration – 2 Hours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Off-Peak Demand – 181 GPH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Off-Peak Duration – 10 Hours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Ambient Air – 45F Worst Case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Incoming Domestic Water – 60F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Stored Water Temperature – 140F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Building Supply Temperature – 120F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37E96-FD3A-4687-8B31-6E4FD875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2494" y="2054865"/>
            <a:ext cx="6508661" cy="3892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ABBB6B-3F26-49BD-AE50-4620D052B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1EB73-60B5-48F2-BC20-E9F8EF6C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2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Sizing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F93B-443E-4614-901F-076EC37D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82" y="1825624"/>
            <a:ext cx="5283084" cy="503237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Demand: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Peak Energy Demand – 601,981 BTU/</a:t>
            </a:r>
            <a:r>
              <a:rPr lang="en-US" sz="2000" dirty="0" err="1"/>
              <a:t>hr</a:t>
            </a:r>
            <a:endParaRPr lang="en-US" sz="2000" dirty="0"/>
          </a:p>
          <a:p>
            <a:pPr lvl="1">
              <a:lnSpc>
                <a:spcPct val="120000"/>
              </a:lnSpc>
            </a:pPr>
            <a:r>
              <a:rPr lang="en-US" sz="2000" dirty="0"/>
              <a:t>Off-Peak Energy Demand – 90,572 BTU/</a:t>
            </a:r>
            <a:r>
              <a:rPr lang="en-US" sz="2000" dirty="0" err="1"/>
              <a:t>hr</a:t>
            </a: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2400" dirty="0"/>
              <a:t>Recommendation: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(3) 90,000 BTU/</a:t>
            </a:r>
            <a:r>
              <a:rPr lang="en-US" sz="2000" dirty="0" err="1"/>
              <a:t>hr</a:t>
            </a:r>
            <a:r>
              <a:rPr lang="en-US" sz="2000" dirty="0"/>
              <a:t> Rated Units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Approximate Recovery @ 140F = 331 GPH</a:t>
            </a:r>
            <a:endParaRPr lang="en-US" sz="1400" dirty="0"/>
          </a:p>
          <a:p>
            <a:pPr lvl="3">
              <a:lnSpc>
                <a:spcPct val="120000"/>
              </a:lnSpc>
            </a:pPr>
            <a:r>
              <a:rPr lang="en-US" sz="1400" dirty="0"/>
              <a:t>Worst Case Air Temp of 45F</a:t>
            </a:r>
          </a:p>
          <a:p>
            <a:pPr lvl="3">
              <a:lnSpc>
                <a:spcPct val="120000"/>
              </a:lnSpc>
            </a:pPr>
            <a:r>
              <a:rPr lang="en-US" sz="1400" dirty="0"/>
              <a:t>Approximately 222,000 BTU/</a:t>
            </a:r>
            <a:r>
              <a:rPr lang="en-US" sz="1400" dirty="0" err="1"/>
              <a:t>hr</a:t>
            </a:r>
            <a:endParaRPr lang="en-US" sz="1400" dirty="0"/>
          </a:p>
          <a:p>
            <a:pPr lvl="2">
              <a:lnSpc>
                <a:spcPct val="120000"/>
              </a:lnSpc>
            </a:pPr>
            <a:r>
              <a:rPr lang="en-US" sz="1600" dirty="0"/>
              <a:t>Tank Recovery Time After Peak = 6 Hours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1,500 Gallons of Storage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Total BTUs available – 800,640</a:t>
            </a:r>
          </a:p>
          <a:p>
            <a:pPr lvl="3">
              <a:lnSpc>
                <a:spcPct val="120000"/>
              </a:lnSpc>
            </a:pPr>
            <a:r>
              <a:rPr lang="en-US" sz="1400" dirty="0"/>
              <a:t>80% Usage Factor</a:t>
            </a:r>
          </a:p>
          <a:p>
            <a:pPr lvl="3">
              <a:lnSpc>
                <a:spcPct val="120000"/>
              </a:lnSpc>
            </a:pPr>
            <a:r>
              <a:rPr lang="en-US" sz="1400" dirty="0"/>
              <a:t>140F Stored Temp</a:t>
            </a:r>
          </a:p>
          <a:p>
            <a:pPr lvl="2">
              <a:lnSpc>
                <a:spcPct val="120000"/>
              </a:lnSpc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37E96-FD3A-4687-8B31-6E4FD875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2494" y="2054865"/>
            <a:ext cx="6508661" cy="3892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8249F-8180-436A-86BA-BE8DA0EA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CB3BF-4C9A-4E98-B3B1-C0C31D0C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54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Sizing Example</a:t>
            </a:r>
            <a:br>
              <a:rPr lang="en-US" b="1" dirty="0"/>
            </a:br>
            <a:r>
              <a:rPr lang="en-US" b="1" dirty="0"/>
              <a:t>Single Pass System w/ Electric Swing Tank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753707-5307-48E9-ADAF-9003E3B3BA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293" y="1622471"/>
            <a:ext cx="10905414" cy="523552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2053B-6960-45F9-B024-0CE845D19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E08C9-BC12-46E9-854B-070EBF86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87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Sizing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F93B-443E-4614-901F-076EC37D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82" y="1825624"/>
            <a:ext cx="5283084" cy="5032376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Energy Savings Calculation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Annual Energy Use (5,000 gallons/day)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HPWH System (COP of 3.5) – 75,000 kWh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Standard Electric System – 270,000 kWh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Natural Gas System – 16,000 </a:t>
            </a:r>
            <a:r>
              <a:rPr lang="en-US" sz="1600" dirty="0" err="1"/>
              <a:t>Therms</a:t>
            </a:r>
            <a:endParaRPr lang="en-US" sz="1600" dirty="0"/>
          </a:p>
          <a:p>
            <a:pPr lvl="1">
              <a:lnSpc>
                <a:spcPct val="120000"/>
              </a:lnSpc>
            </a:pPr>
            <a:r>
              <a:rPr lang="en-US" sz="2000" dirty="0"/>
              <a:t>Energy Prices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kWh - $0.20</a:t>
            </a:r>
          </a:p>
          <a:p>
            <a:pPr lvl="2">
              <a:lnSpc>
                <a:spcPct val="120000"/>
              </a:lnSpc>
            </a:pPr>
            <a:r>
              <a:rPr lang="en-US" sz="1600" dirty="0" err="1"/>
              <a:t>Therm</a:t>
            </a:r>
            <a:r>
              <a:rPr lang="en-US" sz="1600" dirty="0"/>
              <a:t> (Natural Gas) - $1.50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Comparison (Annual Energy Costs)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HPWH System - $15,000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Standard Electric System - $54,000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Natural Gas System - $24,000</a:t>
            </a:r>
          </a:p>
          <a:p>
            <a:pPr lvl="1">
              <a:lnSpc>
                <a:spcPct val="120000"/>
              </a:lnSpc>
            </a:pPr>
            <a:r>
              <a:rPr lang="en-US" sz="2000" b="1" u="sng" dirty="0"/>
              <a:t>Maximum Annual Savings - $39,000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37E96-FD3A-4687-8B31-6E4FD875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2494" y="2054865"/>
            <a:ext cx="6508661" cy="3892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030CB-7731-4A63-A49E-BC5B7E39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E55E4-4A2C-4121-8007-8755B7A5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2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Water Heater Sizing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EF93B-443E-4614-901F-076EC37DA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82" y="1825624"/>
            <a:ext cx="5283084" cy="50323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Payback Calculation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Total Budgetary Equipment Cost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HPWH’s - $100,000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Storage Tanks - $28,000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Electric Swing Tank - $12,000</a:t>
            </a:r>
          </a:p>
          <a:p>
            <a:pPr lvl="2">
              <a:lnSpc>
                <a:spcPct val="120000"/>
              </a:lnSpc>
            </a:pPr>
            <a:r>
              <a:rPr lang="en-US" sz="1600" dirty="0"/>
              <a:t>Total Budgetary Equipment Cost - $140,000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Maximum Annual Savings - $39,000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Payback = Total Cost/Annual Savings</a:t>
            </a:r>
          </a:p>
          <a:p>
            <a:pPr lvl="1">
              <a:lnSpc>
                <a:spcPct val="120000"/>
              </a:lnSpc>
            </a:pPr>
            <a:r>
              <a:rPr lang="en-US" sz="2000" b="1" u="sng" dirty="0"/>
              <a:t>Payback Period – 3.6 Years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37E96-FD3A-4687-8B31-6E4FD875D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2494" y="2054865"/>
            <a:ext cx="6508661" cy="3892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8991F-822E-4404-B1FE-EE713537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ACE14-6668-466B-BB5C-5F3E2397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6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02DFF-1E0D-4713-BBC2-EB7410A6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8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/>
              <a:t>Questions?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9AF0EE-CE7B-456E-A73F-A1E6767A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64E58-6D7B-4DDE-A6B2-6BEA0B37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86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AB2B-E90C-4AC5-AC89-EF7274FCC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Heat Pump Technology - Refrigerant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CEA4-8F20-48EA-B0D9-357F82825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23297"/>
            <a:ext cx="10515600" cy="2353666"/>
          </a:xfrm>
        </p:spPr>
        <p:txBody>
          <a:bodyPr>
            <a:normAutofit/>
          </a:bodyPr>
          <a:lstStyle/>
          <a:p>
            <a:r>
              <a:rPr lang="en-US" dirty="0"/>
              <a:t>Refrigerant is the heat transfer vehicle in the heat pump system</a:t>
            </a:r>
          </a:p>
          <a:p>
            <a:r>
              <a:rPr lang="en-US" dirty="0"/>
              <a:t>Changes state from gas to a liquid and back to gas depending on temperature and pressure</a:t>
            </a:r>
          </a:p>
          <a:p>
            <a:r>
              <a:rPr lang="en-US" dirty="0"/>
              <a:t>Every refrigerant has a different pressure to temperature relationship, which is published in Pressure Temperature (PT) Charts</a:t>
            </a:r>
          </a:p>
        </p:txBody>
      </p:sp>
      <p:pic>
        <p:nvPicPr>
          <p:cNvPr id="4" name="Picture 2" descr="Automotive Freon Refrigerant - R134a - 30lb. jug">
            <a:extLst>
              <a:ext uri="{FF2B5EF4-FFF2-40B4-BE49-F238E27FC236}">
                <a16:creationId xmlns:a16="http://schemas.microsoft.com/office/drawing/2014/main" id="{C14C7F91-1070-4C49-BA7C-98C6AB85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580" y="1322634"/>
            <a:ext cx="1178994" cy="202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on R-410A 25 pound jug new factory sealed">
            <a:extLst>
              <a:ext uri="{FF2B5EF4-FFF2-40B4-BE49-F238E27FC236}">
                <a16:creationId xmlns:a16="http://schemas.microsoft.com/office/drawing/2014/main" id="{4ED47900-BEA8-421E-9037-BEEE7205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087" y="1408910"/>
            <a:ext cx="1135826" cy="18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78F5D9-52CE-4698-93EB-EC62E3284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496" y="1288514"/>
            <a:ext cx="2206943" cy="2048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F3C8D7-B458-4C82-9CC4-A0A1D048F91C}"/>
              </a:ext>
            </a:extLst>
          </p:cNvPr>
          <p:cNvSpPr txBox="1"/>
          <p:nvPr/>
        </p:nvSpPr>
        <p:spPr>
          <a:xfrm>
            <a:off x="2373825" y="3341764"/>
            <a:ext cx="1178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R134a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A2A9C-A04A-44D0-AFB8-D84DCAFD54D5}"/>
              </a:ext>
            </a:extLst>
          </p:cNvPr>
          <p:cNvSpPr txBox="1"/>
          <p:nvPr/>
        </p:nvSpPr>
        <p:spPr>
          <a:xfrm>
            <a:off x="5537621" y="3336909"/>
            <a:ext cx="1178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R410A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05929-4A2F-4584-9EA8-1F529C2789A1}"/>
              </a:ext>
            </a:extLst>
          </p:cNvPr>
          <p:cNvSpPr txBox="1"/>
          <p:nvPr/>
        </p:nvSpPr>
        <p:spPr>
          <a:xfrm>
            <a:off x="9049470" y="3336909"/>
            <a:ext cx="1178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</a:t>
            </a:r>
            <a:r>
              <a:rPr lang="en-US" sz="2000" baseline="-25000" dirty="0"/>
              <a:t>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2CB4D3-E612-4A9F-ACB9-19702A8D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369EECD-8FEF-4A39-9CF3-31486041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5B27BB-FA11-403B-BF57-EEEB4E6B92DD}"/>
              </a:ext>
            </a:extLst>
          </p:cNvPr>
          <p:cNvSpPr/>
          <p:nvPr/>
        </p:nvSpPr>
        <p:spPr>
          <a:xfrm>
            <a:off x="5180880" y="5522603"/>
            <a:ext cx="1314451" cy="69532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AD428E-860E-4808-9049-BA971E5500BD}"/>
              </a:ext>
            </a:extLst>
          </p:cNvPr>
          <p:cNvSpPr/>
          <p:nvPr/>
        </p:nvSpPr>
        <p:spPr>
          <a:xfrm>
            <a:off x="504105" y="2860363"/>
            <a:ext cx="1314451" cy="69532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CFDC2D-75C0-4464-B116-F560A2A8CCA4}"/>
              </a:ext>
            </a:extLst>
          </p:cNvPr>
          <p:cNvSpPr/>
          <p:nvPr/>
        </p:nvSpPr>
        <p:spPr>
          <a:xfrm>
            <a:off x="4953642" y="414969"/>
            <a:ext cx="1736269" cy="69532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638CC-D160-49E4-BF0A-77E6F94BA6AB}"/>
              </a:ext>
            </a:extLst>
          </p:cNvPr>
          <p:cNvSpPr/>
          <p:nvPr/>
        </p:nvSpPr>
        <p:spPr>
          <a:xfrm>
            <a:off x="10114829" y="2860363"/>
            <a:ext cx="1403345" cy="695325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B71D7-7624-4D2E-A137-A494664C4A0E}"/>
              </a:ext>
            </a:extLst>
          </p:cNvPr>
          <p:cNvSpPr txBox="1"/>
          <p:nvPr/>
        </p:nvSpPr>
        <p:spPr>
          <a:xfrm>
            <a:off x="10114830" y="2994010"/>
            <a:ext cx="130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Franklin Gothic Book" panose="020B0503020102020204"/>
              </a:rPr>
              <a:t>Condenser</a:t>
            </a:r>
          </a:p>
          <a:p>
            <a:endParaRPr lang="en-US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B549AF-2A52-4D80-B2DB-A50AB7364C34}"/>
              </a:ext>
            </a:extLst>
          </p:cNvPr>
          <p:cNvSpPr txBox="1"/>
          <p:nvPr/>
        </p:nvSpPr>
        <p:spPr>
          <a:xfrm>
            <a:off x="5180882" y="568559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Franklin Gothic Book" panose="020B0503020102020204"/>
              </a:rPr>
              <a:t>Compressor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06ABFF-EFFE-4D78-B86B-9AF861D2B0A1}"/>
              </a:ext>
            </a:extLst>
          </p:cNvPr>
          <p:cNvSpPr txBox="1"/>
          <p:nvPr/>
        </p:nvSpPr>
        <p:spPr>
          <a:xfrm>
            <a:off x="608882" y="302335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Franklin Gothic Book" panose="020B0503020102020204"/>
              </a:rPr>
              <a:t>Evaporator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A37460-A626-469D-8A27-8917A1E03CC9}"/>
              </a:ext>
            </a:extLst>
          </p:cNvPr>
          <p:cNvSpPr txBox="1"/>
          <p:nvPr/>
        </p:nvSpPr>
        <p:spPr>
          <a:xfrm>
            <a:off x="4702248" y="598178"/>
            <a:ext cx="227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Franklin Gothic Book" panose="020B0503020102020204"/>
              </a:rPr>
              <a:t>Expansion Valve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5CB3C0-B934-4BFD-8816-F0A42D541806}"/>
              </a:ext>
            </a:extLst>
          </p:cNvPr>
          <p:cNvCxnSpPr/>
          <p:nvPr/>
        </p:nvCxnSpPr>
        <p:spPr>
          <a:xfrm flipV="1">
            <a:off x="6762031" y="3712853"/>
            <a:ext cx="3190875" cy="18097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CCE57E-6447-4F56-9E7F-5956F9C0111D}"/>
              </a:ext>
            </a:extLst>
          </p:cNvPr>
          <p:cNvCxnSpPr>
            <a:cxnSpLocks/>
          </p:cNvCxnSpPr>
          <p:nvPr/>
        </p:nvCxnSpPr>
        <p:spPr>
          <a:xfrm flipH="1" flipV="1">
            <a:off x="6762032" y="1246950"/>
            <a:ext cx="3095625" cy="145625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4DDB58-123F-4CB8-B492-A8CAFEBF11D7}"/>
              </a:ext>
            </a:extLst>
          </p:cNvPr>
          <p:cNvCxnSpPr>
            <a:cxnSpLocks/>
          </p:cNvCxnSpPr>
          <p:nvPr/>
        </p:nvCxnSpPr>
        <p:spPr>
          <a:xfrm>
            <a:off x="1913806" y="3712853"/>
            <a:ext cx="3119439" cy="1809751"/>
          </a:xfrm>
          <a:prstGeom prst="straightConnector1">
            <a:avLst/>
          </a:prstGeom>
          <a:noFill/>
          <a:ln w="9525" cap="flat" cmpd="sng" algn="ctr">
            <a:solidFill>
              <a:srgbClr val="0079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11CAB2-DB2A-4B5D-AE37-85CC5F8ED915}"/>
              </a:ext>
            </a:extLst>
          </p:cNvPr>
          <p:cNvCxnSpPr>
            <a:cxnSpLocks/>
          </p:cNvCxnSpPr>
          <p:nvPr/>
        </p:nvCxnSpPr>
        <p:spPr>
          <a:xfrm flipH="1">
            <a:off x="1913806" y="1179202"/>
            <a:ext cx="3119439" cy="1553111"/>
          </a:xfrm>
          <a:prstGeom prst="straightConnector1">
            <a:avLst/>
          </a:prstGeom>
          <a:noFill/>
          <a:ln w="9525" cap="flat" cmpd="sng" algn="ctr">
            <a:solidFill>
              <a:srgbClr val="007933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9D0B5D-46C0-427A-ADA1-AD1DDF37A33E}"/>
              </a:ext>
            </a:extLst>
          </p:cNvPr>
          <p:cNvCxnSpPr>
            <a:cxnSpLocks/>
          </p:cNvCxnSpPr>
          <p:nvPr/>
        </p:nvCxnSpPr>
        <p:spPr>
          <a:xfrm flipH="1">
            <a:off x="290512" y="3131828"/>
            <a:ext cx="11610976" cy="0"/>
          </a:xfrm>
          <a:prstGeom prst="line">
            <a:avLst/>
          </a:prstGeom>
          <a:noFill/>
          <a:ln w="38100" cap="flat" cmpd="sng" algn="ctr">
            <a:solidFill>
              <a:srgbClr val="A3D65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37F6800-5715-4A32-B222-CBEDA691AF27}"/>
              </a:ext>
            </a:extLst>
          </p:cNvPr>
          <p:cNvSpPr txBox="1"/>
          <p:nvPr/>
        </p:nvSpPr>
        <p:spPr>
          <a:xfrm>
            <a:off x="6495331" y="2090428"/>
            <a:ext cx="170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solidFill>
                <a:srgbClr val="000000"/>
              </a:solidFill>
              <a:latin typeface="Franklin Gothic Book" panose="020B05030201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D96495-E46F-48E5-9AEC-3E6D6E189BCF}"/>
              </a:ext>
            </a:extLst>
          </p:cNvPr>
          <p:cNvSpPr txBox="1"/>
          <p:nvPr/>
        </p:nvSpPr>
        <p:spPr>
          <a:xfrm>
            <a:off x="6647731" y="2242829"/>
            <a:ext cx="170815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High 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C2CEA-2956-40AC-A24E-E306C3C61023}"/>
              </a:ext>
            </a:extLst>
          </p:cNvPr>
          <p:cNvSpPr txBox="1"/>
          <p:nvPr/>
        </p:nvSpPr>
        <p:spPr>
          <a:xfrm>
            <a:off x="3206031" y="2282040"/>
            <a:ext cx="170815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Low Pressure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82C6F1-E458-4377-9D00-849520BCF55B}"/>
              </a:ext>
            </a:extLst>
          </p:cNvPr>
          <p:cNvSpPr txBox="1"/>
          <p:nvPr/>
        </p:nvSpPr>
        <p:spPr>
          <a:xfrm>
            <a:off x="4981761" y="4248395"/>
            <a:ext cx="170815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D048B3-1338-43A5-A1F6-5BB0C97A2682}"/>
              </a:ext>
            </a:extLst>
          </p:cNvPr>
          <p:cNvSpPr txBox="1"/>
          <p:nvPr/>
        </p:nvSpPr>
        <p:spPr>
          <a:xfrm>
            <a:off x="5033243" y="1605743"/>
            <a:ext cx="1708151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Liquid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CA1813-B635-40AD-B3D6-86711D8DA49D}"/>
              </a:ext>
            </a:extLst>
          </p:cNvPr>
          <p:cNvSpPr txBox="1"/>
          <p:nvPr/>
        </p:nvSpPr>
        <p:spPr>
          <a:xfrm>
            <a:off x="8644806" y="4797093"/>
            <a:ext cx="203517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High Pressure Gas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85D28E-6419-4F88-BE00-25ABCEDBAD1A}"/>
              </a:ext>
            </a:extLst>
          </p:cNvPr>
          <p:cNvSpPr txBox="1"/>
          <p:nvPr/>
        </p:nvSpPr>
        <p:spPr>
          <a:xfrm>
            <a:off x="8644803" y="1277109"/>
            <a:ext cx="251301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High Pressure Liquid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267119-F961-473F-BF1E-C947593F0F73}"/>
              </a:ext>
            </a:extLst>
          </p:cNvPr>
          <p:cNvSpPr txBox="1"/>
          <p:nvPr/>
        </p:nvSpPr>
        <p:spPr>
          <a:xfrm>
            <a:off x="1108943" y="1277109"/>
            <a:ext cx="2116140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Low Pressure Liquid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F05F3B-A7A0-4001-AE30-18651D95AEFB}"/>
              </a:ext>
            </a:extLst>
          </p:cNvPr>
          <p:cNvSpPr txBox="1"/>
          <p:nvPr/>
        </p:nvSpPr>
        <p:spPr>
          <a:xfrm>
            <a:off x="1438350" y="4797093"/>
            <a:ext cx="2035175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</a:rPr>
              <a:t>Low Pressure Gas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D452C37-6B03-48F0-AA49-CCA461DE62B8}"/>
              </a:ext>
            </a:extLst>
          </p:cNvPr>
          <p:cNvCxnSpPr>
            <a:cxnSpLocks/>
          </p:cNvCxnSpPr>
          <p:nvPr/>
        </p:nvCxnSpPr>
        <p:spPr>
          <a:xfrm>
            <a:off x="5863277" y="267719"/>
            <a:ext cx="0" cy="6139071"/>
          </a:xfrm>
          <a:prstGeom prst="line">
            <a:avLst/>
          </a:prstGeom>
          <a:noFill/>
          <a:ln w="38100" cap="flat" cmpd="sng" algn="ctr">
            <a:solidFill>
              <a:srgbClr val="A3D65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20E058-A4E8-426B-A862-89ABC0AE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F4EF-B9AE-48A8-8D72-72AE227F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58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a HPWH Operates - Compressor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A9D17F-608A-449A-830B-1EE396DB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99" y="1684338"/>
            <a:ext cx="5919649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Frutiger LT 55 Roman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53F"/>
              </a:buClr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T 55 Roman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Frutiger LT 55 Roman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53F"/>
              </a:buClr>
              <a:buChar char="–"/>
              <a:defRPr sz="2000">
                <a:solidFill>
                  <a:schemeClr val="tx1"/>
                </a:solidFill>
                <a:latin typeface="Frutiger LT 55 Roman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ITC Avant Garde Gothic Demi"/>
              </a:rPr>
              <a:t>Compressor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compressor is the heart of the system.  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Divides the high and low pressure side of the gas portion of the cycle.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Does just what its name implies.  It compresses the low pressure refrigerant vapor from the evaporator and turns it into a high pressure vapor.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compressor is where most of the electrical energy is used in a HPWH.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inlet to the compressor is called the “</a:t>
            </a:r>
            <a:r>
              <a:rPr lang="en-US" altLang="en-US" sz="2000" dirty="0">
                <a:solidFill>
                  <a:schemeClr val="accent2"/>
                </a:solidFill>
                <a:latin typeface="ITC Avant Garde Gothic Demi"/>
              </a:rPr>
              <a:t>Suction Line</a:t>
            </a:r>
            <a:r>
              <a:rPr lang="en-US" altLang="en-US" sz="2000" dirty="0">
                <a:latin typeface="ITC Avant Garde Gothic Demi"/>
              </a:rPr>
              <a:t>”.  It brings the low pressure vapor into the compressor.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After the compressor turns the refrigerant into a high pressure vapor, the refrigerant exits through the “</a:t>
            </a:r>
            <a:r>
              <a:rPr lang="en-US" altLang="en-US" sz="2000" dirty="0">
                <a:solidFill>
                  <a:schemeClr val="accent2"/>
                </a:solidFill>
                <a:latin typeface="ITC Avant Garde Gothic Demi"/>
              </a:rPr>
              <a:t>Discharge Line</a:t>
            </a:r>
            <a:r>
              <a:rPr lang="en-US" altLang="en-US" sz="2000" dirty="0">
                <a:latin typeface="ITC Avant Garde Gothic Demi"/>
              </a:rPr>
              <a:t>”.</a:t>
            </a:r>
          </a:p>
        </p:txBody>
      </p:sp>
      <p:pic>
        <p:nvPicPr>
          <p:cNvPr id="7" name="Picture 2" descr="zp296kce_front">
            <a:extLst>
              <a:ext uri="{FF2B5EF4-FFF2-40B4-BE49-F238E27FC236}">
                <a16:creationId xmlns:a16="http://schemas.microsoft.com/office/drawing/2014/main" id="{FC64361C-F840-45F6-8A8E-A84A2142C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6320" y="1461590"/>
            <a:ext cx="2243973" cy="32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1BBFB-0155-41EE-9AD5-DA0785B4EB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7900" y="3982882"/>
            <a:ext cx="2802467" cy="234981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82A7B8-262E-4CB5-957F-7DDC5ED7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FEB162-D4C6-4C01-BC76-CA2E8A351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53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a HPWH Operates - Condenser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A9D17F-608A-449A-830B-1EE396DB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99" y="1684338"/>
            <a:ext cx="591964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Frutiger LT 55 Roman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53F"/>
              </a:buClr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T 55 Roman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Frutiger LT 55 Roman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53F"/>
              </a:buClr>
              <a:buChar char="–"/>
              <a:defRPr sz="2000">
                <a:solidFill>
                  <a:schemeClr val="tx1"/>
                </a:solidFill>
                <a:latin typeface="Frutiger LT 55 Roman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ITC Avant Garde Gothic Demi"/>
              </a:rPr>
              <a:t>Condenser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condenser is a heat exchanger that transfers heat energy from the refrigerant to the water.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This is where the actual water heating occurs in a HPWH.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Refrigerant enters the condenser as a high pressure gas and exits as a high pressure liquid, leaving along what is called the “</a:t>
            </a:r>
            <a:r>
              <a:rPr lang="en-US" altLang="en-US" sz="2000" dirty="0">
                <a:solidFill>
                  <a:schemeClr val="accent2"/>
                </a:solidFill>
                <a:latin typeface="ITC Avant Garde Gothic Demi"/>
              </a:rPr>
              <a:t>Liquid Line</a:t>
            </a:r>
            <a:r>
              <a:rPr lang="en-US" altLang="en-US" sz="2000" dirty="0">
                <a:latin typeface="ITC Avant Garde Gothic Demi"/>
              </a:rPr>
              <a:t>”.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There are multiple styles of heat exchanger used as a condenser depending on the type of HPWH.</a:t>
            </a:r>
          </a:p>
        </p:txBody>
      </p:sp>
      <p:pic>
        <p:nvPicPr>
          <p:cNvPr id="6" name="Picture 2" descr="SWEP Brazed Plate Heat Exchangers – John N. Fehlinger Co.">
            <a:extLst>
              <a:ext uri="{FF2B5EF4-FFF2-40B4-BE49-F238E27FC236}">
                <a16:creationId xmlns:a16="http://schemas.microsoft.com/office/drawing/2014/main" id="{1F50CA8C-7FB2-4C31-8AE5-F4909A09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5866" y="1684338"/>
            <a:ext cx="3136786" cy="313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8F527-C16B-40C9-8D06-CB495863B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5EB85-8A4C-4511-864D-56F5C84ED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 descr="A picture containing indoor, refrigerator, sitting, kitchen&#10;&#10;Description automatically generated">
            <a:extLst>
              <a:ext uri="{FF2B5EF4-FFF2-40B4-BE49-F238E27FC236}">
                <a16:creationId xmlns:a16="http://schemas.microsoft.com/office/drawing/2014/main" id="{274ED723-3F5F-4CC9-9D30-30B338373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239" y="1428781"/>
            <a:ext cx="1956986" cy="4919898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picture containing indoor, refrigerator, sitting, kitchen&#10;&#10;Description automatically generated">
            <a:extLst>
              <a:ext uri="{FF2B5EF4-FFF2-40B4-BE49-F238E27FC236}">
                <a16:creationId xmlns:a16="http://schemas.microsoft.com/office/drawing/2014/main" id="{8D978223-AA2B-4FF3-B44B-E9315A32C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57237" r="25768" b="346"/>
          <a:stretch>
            <a:fillRect/>
          </a:stretch>
        </p:blipFill>
        <p:spPr>
          <a:xfrm>
            <a:off x="9796987" y="4244781"/>
            <a:ext cx="1437968" cy="2086896"/>
          </a:xfrm>
          <a:custGeom>
            <a:avLst/>
            <a:gdLst>
              <a:gd name="connsiteX0" fmla="*/ 718984 w 1437968"/>
              <a:gd name="connsiteY0" fmla="*/ 0 h 2086896"/>
              <a:gd name="connsiteX1" fmla="*/ 1437968 w 1437968"/>
              <a:gd name="connsiteY1" fmla="*/ 1043448 h 2086896"/>
              <a:gd name="connsiteX2" fmla="*/ 718984 w 1437968"/>
              <a:gd name="connsiteY2" fmla="*/ 2086896 h 2086896"/>
              <a:gd name="connsiteX3" fmla="*/ 0 w 1437968"/>
              <a:gd name="connsiteY3" fmla="*/ 1043448 h 2086896"/>
              <a:gd name="connsiteX4" fmla="*/ 718984 w 1437968"/>
              <a:gd name="connsiteY4" fmla="*/ 0 h 20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7968" h="2086896">
                <a:moveTo>
                  <a:pt x="718984" y="0"/>
                </a:moveTo>
                <a:cubicBezTo>
                  <a:pt x="1116068" y="0"/>
                  <a:pt x="1437968" y="467168"/>
                  <a:pt x="1437968" y="1043448"/>
                </a:cubicBezTo>
                <a:cubicBezTo>
                  <a:pt x="1437968" y="1619728"/>
                  <a:pt x="1116068" y="2086896"/>
                  <a:pt x="718984" y="2086896"/>
                </a:cubicBezTo>
                <a:cubicBezTo>
                  <a:pt x="321900" y="2086896"/>
                  <a:pt x="0" y="1619728"/>
                  <a:pt x="0" y="1043448"/>
                </a:cubicBezTo>
                <a:cubicBezTo>
                  <a:pt x="0" y="467168"/>
                  <a:pt x="321900" y="0"/>
                  <a:pt x="718984" y="0"/>
                </a:cubicBezTo>
                <a:close/>
              </a:path>
            </a:pathLst>
          </a:custGeom>
          <a:ln>
            <a:noFill/>
          </a:ln>
        </p:spPr>
      </p:pic>
      <p:pic>
        <p:nvPicPr>
          <p:cNvPr id="12" name="Picture 11" descr="A picture containing indoor, refrigerator, sitting, kitchen&#10;&#10;Description automatically generated">
            <a:extLst>
              <a:ext uri="{FF2B5EF4-FFF2-40B4-BE49-F238E27FC236}">
                <a16:creationId xmlns:a16="http://schemas.microsoft.com/office/drawing/2014/main" id="{163C6EA2-87CA-48D3-9DEA-BC7B20CA8A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82239" y="1428781"/>
            <a:ext cx="1956986" cy="4919898"/>
          </a:xfrm>
          <a:custGeom>
            <a:avLst/>
            <a:gdLst>
              <a:gd name="connsiteX0" fmla="*/ 0 w 1956986"/>
              <a:gd name="connsiteY0" fmla="*/ 0 h 4919898"/>
              <a:gd name="connsiteX1" fmla="*/ 1956986 w 1956986"/>
              <a:gd name="connsiteY1" fmla="*/ 0 h 4919898"/>
              <a:gd name="connsiteX2" fmla="*/ 1956986 w 1956986"/>
              <a:gd name="connsiteY2" fmla="*/ 4919898 h 4919898"/>
              <a:gd name="connsiteX3" fmla="*/ 0 w 1956986"/>
              <a:gd name="connsiteY3" fmla="*/ 4919898 h 4919898"/>
              <a:gd name="connsiteX4" fmla="*/ 0 w 1956986"/>
              <a:gd name="connsiteY4" fmla="*/ 0 h 4919898"/>
              <a:gd name="connsiteX5" fmla="*/ 733732 w 1956986"/>
              <a:gd name="connsiteY5" fmla="*/ 2816000 h 4919898"/>
              <a:gd name="connsiteX6" fmla="*/ 14748 w 1956986"/>
              <a:gd name="connsiteY6" fmla="*/ 3859448 h 4919898"/>
              <a:gd name="connsiteX7" fmla="*/ 733732 w 1956986"/>
              <a:gd name="connsiteY7" fmla="*/ 4902896 h 4919898"/>
              <a:gd name="connsiteX8" fmla="*/ 1452716 w 1956986"/>
              <a:gd name="connsiteY8" fmla="*/ 3859448 h 4919898"/>
              <a:gd name="connsiteX9" fmla="*/ 733732 w 1956986"/>
              <a:gd name="connsiteY9" fmla="*/ 2816000 h 491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6986" h="4919898">
                <a:moveTo>
                  <a:pt x="0" y="0"/>
                </a:moveTo>
                <a:lnTo>
                  <a:pt x="1956986" y="0"/>
                </a:lnTo>
                <a:lnTo>
                  <a:pt x="1956986" y="4919898"/>
                </a:lnTo>
                <a:lnTo>
                  <a:pt x="0" y="4919898"/>
                </a:lnTo>
                <a:lnTo>
                  <a:pt x="0" y="0"/>
                </a:lnTo>
                <a:close/>
                <a:moveTo>
                  <a:pt x="733732" y="2816000"/>
                </a:moveTo>
                <a:cubicBezTo>
                  <a:pt x="336648" y="2816000"/>
                  <a:pt x="14748" y="3283168"/>
                  <a:pt x="14748" y="3859448"/>
                </a:cubicBezTo>
                <a:cubicBezTo>
                  <a:pt x="14748" y="4435728"/>
                  <a:pt x="336648" y="4902896"/>
                  <a:pt x="733732" y="4902896"/>
                </a:cubicBezTo>
                <a:cubicBezTo>
                  <a:pt x="1130816" y="4902896"/>
                  <a:pt x="1452716" y="4435728"/>
                  <a:pt x="1452716" y="3859448"/>
                </a:cubicBezTo>
                <a:cubicBezTo>
                  <a:pt x="1452716" y="3283168"/>
                  <a:pt x="1130816" y="2816000"/>
                  <a:pt x="733732" y="2816000"/>
                </a:cubicBezTo>
                <a:close/>
              </a:path>
            </a:pathLst>
          </a:custGeom>
          <a:ln>
            <a:noFill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5FA6C20-B8D1-4AD0-93C6-26AAF551E17D}"/>
              </a:ext>
            </a:extLst>
          </p:cNvPr>
          <p:cNvSpPr/>
          <p:nvPr/>
        </p:nvSpPr>
        <p:spPr>
          <a:xfrm>
            <a:off x="9949387" y="4344127"/>
            <a:ext cx="1157748" cy="1911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04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01" y="365125"/>
            <a:ext cx="11653998" cy="1325563"/>
          </a:xfrm>
        </p:spPr>
        <p:txBody>
          <a:bodyPr/>
          <a:lstStyle/>
          <a:p>
            <a:pPr algn="ctr"/>
            <a:r>
              <a:rPr lang="en-US" b="1" dirty="0"/>
              <a:t>How a HPWH Operates – Thermal Expansion Valve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A9D17F-608A-449A-830B-1EE396DB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99" y="1684338"/>
            <a:ext cx="591964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Frutiger LT 55 Roman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53F"/>
              </a:buClr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T 55 Roman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Frutiger LT 55 Roman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53F"/>
              </a:buClr>
              <a:buChar char="–"/>
              <a:defRPr sz="2000">
                <a:solidFill>
                  <a:schemeClr val="tx1"/>
                </a:solidFill>
                <a:latin typeface="Frutiger LT 55 Roman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ITC Avant Garde Gothic Demi"/>
              </a:rPr>
              <a:t>Thermal Expansion Valve (TXV)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TXV controls the flow of refrigerant to maintain a specific balance going back into the evaporator.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“</a:t>
            </a:r>
            <a:r>
              <a:rPr lang="en-US" altLang="en-US" sz="2000" dirty="0">
                <a:solidFill>
                  <a:schemeClr val="accent2"/>
                </a:solidFill>
                <a:latin typeface="ITC Avant Garde Gothic Demi"/>
              </a:rPr>
              <a:t>Liquid Line</a:t>
            </a:r>
            <a:r>
              <a:rPr lang="en-US" altLang="en-US" sz="2000" dirty="0">
                <a:latin typeface="ITC Avant Garde Gothic Demi"/>
              </a:rPr>
              <a:t>” feeds into the TXV where it is turned into a flash gas mixture.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Pressure is decreased to a certain point so that the refrigerant undergoes a partial phase change, leaving as mostly liquid but also some gas.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TXV separates the high and low pressure sides of the system.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8496A-6220-47E4-8BB4-C13A8235C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5943" y="1335594"/>
            <a:ext cx="2073758" cy="2465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F45FB-C869-4A1F-BD12-757A258E7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097" y="3871409"/>
            <a:ext cx="2152845" cy="253500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4324A-FFB5-4F87-9327-D70C80402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8C313-0748-4616-A077-8818437C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3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707D6-826A-4203-9FF9-40AB3EF2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01" y="365125"/>
            <a:ext cx="11653998" cy="1325563"/>
          </a:xfrm>
        </p:spPr>
        <p:txBody>
          <a:bodyPr/>
          <a:lstStyle/>
          <a:p>
            <a:pPr algn="ctr"/>
            <a:r>
              <a:rPr lang="en-US" b="1" dirty="0"/>
              <a:t>How a HPWH Operates – Evaporator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A9D17F-608A-449A-830B-1EE396DBF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299" y="1684338"/>
            <a:ext cx="5919649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Frutiger LT 55 Roman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853F"/>
              </a:buClr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T 55 Roman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Frutiger LT 55 Roman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853F"/>
              </a:buClr>
              <a:buChar char="–"/>
              <a:defRPr sz="2000">
                <a:solidFill>
                  <a:schemeClr val="tx1"/>
                </a:solidFill>
                <a:latin typeface="Frutiger LT 55 Roman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53F"/>
              </a:buClr>
              <a:buChar char="»"/>
              <a:defRPr sz="2000">
                <a:solidFill>
                  <a:schemeClr val="tx1"/>
                </a:solidFill>
                <a:latin typeface="Frutiger LT 55 Roman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ITC Avant Garde Gothic Demi"/>
              </a:rPr>
              <a:t>Evaporator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evaporator is where the heat energy enters the refrigerant system.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Heat energy is absorbed from the heating medium (air or water) into the refrigerant cycle via a heat exchanger.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heating medium will be cooled as it passes through the evaporator, typically by a set amount (Delta T).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Refrigerant enters the evaporator as a mixture and exits as a low pressure gas.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ITC Avant Garde Gothic Demi"/>
              </a:rPr>
              <a:t>The evaporator separates the liquid and gas side of the system.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BE806-1714-4B94-AB60-AF7B4196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5297" y="1440765"/>
            <a:ext cx="3600236" cy="2390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30FBAC-CF33-4E38-A44B-4896C16DF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9220" y="3795721"/>
            <a:ext cx="2389839" cy="238374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24CB74-9B8D-498A-8724-DFC7CD6EA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Intro to Heat Pump Water Heaters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F07109-F72D-4C43-BDDB-380D45A7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F25CB-C57E-42D0-AA17-B29E5F5218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23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10417</TotalTime>
  <Words>2171</Words>
  <Application>Microsoft Office PowerPoint</Application>
  <PresentationFormat>Widescreen</PresentationFormat>
  <Paragraphs>334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Franklin Gothic Book</vt:lpstr>
      <vt:lpstr>ITC Avant Garde Gothic Demi</vt:lpstr>
      <vt:lpstr>Office Theme</vt:lpstr>
      <vt:lpstr>Intro to Heat Pump Water Heaters</vt:lpstr>
      <vt:lpstr>Why Heat Pump Water Heaters (HPWH’s)?</vt:lpstr>
      <vt:lpstr>How Heat Pump Technology Works</vt:lpstr>
      <vt:lpstr>Heat Pump Technology - Refrigerant</vt:lpstr>
      <vt:lpstr>PowerPoint Presentation</vt:lpstr>
      <vt:lpstr>How a HPWH Operates - Compressor</vt:lpstr>
      <vt:lpstr>How a HPWH Operates - Condenser</vt:lpstr>
      <vt:lpstr>How a HPWH Operates – Thermal Expansion Valve</vt:lpstr>
      <vt:lpstr>How a HPWH Operates – Evaporator</vt:lpstr>
      <vt:lpstr>How a HPWH Operates – Air Source</vt:lpstr>
      <vt:lpstr>How a HPWH Operates – Water Source</vt:lpstr>
      <vt:lpstr>How a HPWH Operates – Components</vt:lpstr>
      <vt:lpstr>HPWH Design – Types </vt:lpstr>
      <vt:lpstr>HPWH Design – Types </vt:lpstr>
      <vt:lpstr>HPWH Design - Residential Style Water Heaters</vt:lpstr>
      <vt:lpstr>HPWH Design - Commercial Style Water Heaters Integrated Storage Type</vt:lpstr>
      <vt:lpstr>HPWH Design - Commercial Style Water Heaters Split Type</vt:lpstr>
      <vt:lpstr>HPWH Application and System Design Factors</vt:lpstr>
      <vt:lpstr>HPWH Application and System Design Factors</vt:lpstr>
      <vt:lpstr>HPWH Application and System Design Factors</vt:lpstr>
      <vt:lpstr>HPWH Application and System Design Factors</vt:lpstr>
      <vt:lpstr>HPWH Application and System Design Factors</vt:lpstr>
      <vt:lpstr>HPWH Application and System Design Factors</vt:lpstr>
      <vt:lpstr>Heat Pump Water Heater Applications</vt:lpstr>
      <vt:lpstr>Heat Pump Water Heater Applications</vt:lpstr>
      <vt:lpstr>Heat Pump Water Heater Applications Multi-Pass System</vt:lpstr>
      <vt:lpstr>Heat Pump Water Heater Applications Single Pass System</vt:lpstr>
      <vt:lpstr>Heat Pump Water Heater Pros and Cons</vt:lpstr>
      <vt:lpstr>Heat Pump Water Heater Sizing</vt:lpstr>
      <vt:lpstr>Heat Pump Water Heater Sizing Example</vt:lpstr>
      <vt:lpstr>Heat Pump Water Heater Sizing Example</vt:lpstr>
      <vt:lpstr>Heat Pump Water Heater Sizing Example</vt:lpstr>
      <vt:lpstr>Heat Pump Water Heater Sizing Example Single Pass System w/ Electric Swing Tank</vt:lpstr>
      <vt:lpstr>Heat Pump Water Heater Sizing Example</vt:lpstr>
      <vt:lpstr>Heat Pump Water Heater Sizing Example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Isaac</dc:creator>
  <cp:lastModifiedBy>Wilson, Isaac</cp:lastModifiedBy>
  <cp:revision>176</cp:revision>
  <dcterms:created xsi:type="dcterms:W3CDTF">2019-11-21T17:33:54Z</dcterms:created>
  <dcterms:modified xsi:type="dcterms:W3CDTF">2020-10-07T15:35:30Z</dcterms:modified>
</cp:coreProperties>
</file>