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27" r:id="rId3"/>
    <p:sldId id="328" r:id="rId4"/>
    <p:sldId id="329" r:id="rId5"/>
    <p:sldId id="352" r:id="rId6"/>
    <p:sldId id="353" r:id="rId7"/>
    <p:sldId id="355" r:id="rId8"/>
    <p:sldId id="362" r:id="rId9"/>
    <p:sldId id="357" r:id="rId10"/>
    <p:sldId id="364" r:id="rId11"/>
    <p:sldId id="360" r:id="rId12"/>
    <p:sldId id="358" r:id="rId13"/>
    <p:sldId id="356" r:id="rId14"/>
    <p:sldId id="359" r:id="rId15"/>
    <p:sldId id="354" r:id="rId16"/>
    <p:sldId id="342" r:id="rId17"/>
    <p:sldId id="361" r:id="rId18"/>
    <p:sldId id="330" r:id="rId19"/>
    <p:sldId id="351" r:id="rId20"/>
    <p:sldId id="331" r:id="rId21"/>
    <p:sldId id="326" r:id="rId22"/>
    <p:sldId id="33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4590" autoAdjust="0"/>
  </p:normalViewPr>
  <p:slideViewPr>
    <p:cSldViewPr>
      <p:cViewPr varScale="1">
        <p:scale>
          <a:sx n="53" d="100"/>
          <a:sy n="53" d="100"/>
        </p:scale>
        <p:origin x="-1296" y="-62"/>
      </p:cViewPr>
      <p:guideLst>
        <p:guide orient="horz" pos="2160"/>
        <p:guide pos="2880"/>
      </p:guideLst>
    </p:cSldViewPr>
  </p:slideViewPr>
  <p:notesTextViewPr>
    <p:cViewPr>
      <p:scale>
        <a:sx n="1" d="1"/>
        <a:sy n="1" d="1"/>
      </p:scale>
      <p:origin x="0" y="0"/>
    </p:cViewPr>
  </p:notesTextViewPr>
  <p:notesViewPr>
    <p:cSldViewPr>
      <p:cViewPr>
        <p:scale>
          <a:sx n="50" d="100"/>
          <a:sy n="50" d="100"/>
        </p:scale>
        <p:origin x="-2150"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0D0BF-2A12-4006-A87D-EBBC0D63FD0F}" type="datetimeFigureOut">
              <a:rPr lang="en-US" smtClean="0"/>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C4052-CCDC-464E-8456-FCA68AA299C2}" type="slidenum">
              <a:rPr lang="en-US" smtClean="0"/>
              <a:t>‹#›</a:t>
            </a:fld>
            <a:endParaRPr lang="en-US"/>
          </a:p>
        </p:txBody>
      </p:sp>
    </p:spTree>
    <p:extLst>
      <p:ext uri="{BB962C8B-B14F-4D97-AF65-F5344CB8AC3E}">
        <p14:creationId xmlns:p14="http://schemas.microsoft.com/office/powerpoint/2010/main" val="270401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C4052-CCDC-464E-8456-FCA68AA299C2}" type="slidenum">
              <a:rPr lang="en-US" smtClean="0"/>
              <a:t>1</a:t>
            </a:fld>
            <a:endParaRPr lang="en-US"/>
          </a:p>
        </p:txBody>
      </p:sp>
    </p:spTree>
    <p:extLst>
      <p:ext uri="{BB962C8B-B14F-4D97-AF65-F5344CB8AC3E}">
        <p14:creationId xmlns:p14="http://schemas.microsoft.com/office/powerpoint/2010/main" val="153624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lIns="91149" tIns="45574" rIns="91149" bIns="45574" numCol="1" anchorCtr="0" compatLnSpc="1">
            <a:prstTxWarp prst="textNoShape">
              <a:avLst/>
            </a:prstTxWarp>
          </a:bodyPr>
          <a:lstStyle/>
          <a:p>
            <a:pPr fontAlgn="base">
              <a:spcBef>
                <a:spcPct val="0"/>
              </a:spcBef>
              <a:spcAft>
                <a:spcPct val="0"/>
              </a:spcAft>
              <a:defRPr/>
            </a:pPr>
            <a:fld id="{BE74C6A0-9287-48A2-9C06-8A46F4332727}" type="slidenum">
              <a:rPr lang="en-US" smtClean="0"/>
              <a:pPr fontAlgn="base">
                <a:spcBef>
                  <a:spcPct val="0"/>
                </a:spcBef>
                <a:spcAft>
                  <a:spcPct val="0"/>
                </a:spcAft>
                <a:defRPr/>
              </a:pPr>
              <a:t>10</a:t>
            </a:fld>
            <a:endParaRPr lang="en-US" smtClean="0"/>
          </a:p>
        </p:txBody>
      </p:sp>
      <p:sp>
        <p:nvSpPr>
          <p:cNvPr id="9216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9" tIns="45574" rIns="91149" bIns="45574"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AF85178-C12D-4096-951E-108E5922FE1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What about all the other things that you may not have thought about.  </a:t>
            </a:r>
          </a:p>
          <a:p>
            <a:pPr marL="228571" indent="-228571">
              <a:buFontTx/>
              <a:buAutoNum type="arabicParenR"/>
              <a:defRPr/>
            </a:pPr>
            <a:r>
              <a:rPr lang="en-US" dirty="0" smtClean="0"/>
              <a:t>Warranty work</a:t>
            </a:r>
          </a:p>
          <a:p>
            <a:pPr marL="228571" indent="-228571">
              <a:buFontTx/>
              <a:buAutoNum type="arabicParenR"/>
              <a:defRPr/>
            </a:pPr>
            <a:r>
              <a:rPr lang="en-US" dirty="0" smtClean="0"/>
              <a:t>Recalls</a:t>
            </a:r>
          </a:p>
          <a:p>
            <a:pPr marL="228571" indent="-228571">
              <a:buFontTx/>
              <a:buAutoNum type="arabicParenR"/>
              <a:defRPr/>
            </a:pPr>
            <a:r>
              <a:rPr lang="en-US" dirty="0" smtClean="0"/>
              <a:t>Travel Time</a:t>
            </a:r>
          </a:p>
          <a:p>
            <a:pPr marL="228571" indent="-228571">
              <a:buFontTx/>
              <a:buAutoNum type="arabicParenR"/>
              <a:defRPr/>
            </a:pPr>
            <a:r>
              <a:rPr lang="en-US" dirty="0" smtClean="0"/>
              <a:t>Shop time</a:t>
            </a:r>
          </a:p>
          <a:p>
            <a:pPr marL="228571" indent="-228571">
              <a:buFontTx/>
              <a:buAutoNum type="arabicParenR"/>
              <a:defRPr/>
            </a:pPr>
            <a:r>
              <a:rPr lang="en-US" dirty="0" smtClean="0"/>
              <a:t>Company meetings</a:t>
            </a:r>
          </a:p>
          <a:p>
            <a:pPr marL="228571" indent="-228571">
              <a:buFontTx/>
              <a:buAutoNum type="arabicParenR"/>
              <a:defRPr/>
            </a:pPr>
            <a:r>
              <a:rPr lang="en-US" dirty="0" smtClean="0"/>
              <a:t>No shows</a:t>
            </a:r>
          </a:p>
          <a:p>
            <a:pPr marL="228571" indent="-228571">
              <a:buFontTx/>
              <a:buAutoNum type="arabicParenR"/>
              <a:defRPr/>
            </a:pPr>
            <a:r>
              <a:rPr lang="en-US" dirty="0" smtClean="0"/>
              <a:t>Vehicle maintenance</a:t>
            </a:r>
          </a:p>
          <a:p>
            <a:pPr marL="228571" indent="-228571">
              <a:buFontTx/>
              <a:buAutoNum type="arabicParenR"/>
              <a:defRPr/>
            </a:pPr>
            <a:r>
              <a:rPr lang="en-US" dirty="0" smtClean="0"/>
              <a:t>Making work to keep busy</a:t>
            </a:r>
          </a:p>
          <a:p>
            <a:pPr marL="228571" indent="-228571">
              <a:buFontTx/>
              <a:buAutoNum type="arabicParenR"/>
              <a:defRPr/>
            </a:pPr>
            <a:r>
              <a:rPr lang="en-US" dirty="0" smtClean="0"/>
              <a:t>Paperwork </a:t>
            </a:r>
          </a:p>
          <a:p>
            <a:pPr marL="228571" indent="-228571">
              <a:buFontTx/>
              <a:buAutoNum type="arabicParenR"/>
              <a:defRPr/>
            </a:pPr>
            <a:endParaRPr lang="en-US" dirty="0"/>
          </a:p>
          <a:p>
            <a:pPr>
              <a:defRPr/>
            </a:pPr>
            <a:r>
              <a:rPr lang="en-US" dirty="0" smtClean="0"/>
              <a:t>The reality is, if we want the company to remain profitable, we must incorporate the non-billable time into our flat rate as a cost of doing business. </a:t>
            </a:r>
          </a:p>
          <a:p>
            <a:pPr>
              <a:defRPr/>
            </a:pPr>
            <a:endParaRPr lang="en-US" dirty="0"/>
          </a:p>
          <a:p>
            <a:pPr>
              <a:defRPr/>
            </a:pPr>
            <a:endParaRPr lang="en-US" dirty="0" smtClean="0"/>
          </a:p>
          <a:p>
            <a:pPr marL="228571" indent="-228571">
              <a:buFontTx/>
              <a:buAutoNum type="arabicParenR"/>
              <a:defRPr/>
            </a:pPr>
            <a:endParaRPr lang="en-US" dirty="0"/>
          </a:p>
        </p:txBody>
      </p:sp>
      <p:sp>
        <p:nvSpPr>
          <p:cNvPr id="4" name="Slide Number Placeholder 3"/>
          <p:cNvSpPr>
            <a:spLocks noGrp="1"/>
          </p:cNvSpPr>
          <p:nvPr>
            <p:ph type="sldNum" sz="quarter" idx="5"/>
          </p:nvPr>
        </p:nvSpPr>
        <p:spPr/>
        <p:txBody>
          <a:bodyPr/>
          <a:lstStyle/>
          <a:p>
            <a:pPr>
              <a:defRPr/>
            </a:pPr>
            <a:fld id="{B69BBEB7-51B5-4A12-A0FF-9B6E50D66D6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consider the trucks on the road.  The 2</a:t>
            </a:r>
            <a:r>
              <a:rPr lang="en-US" altLang="en-US" baseline="30000" dirty="0" smtClean="0"/>
              <a:t>nd</a:t>
            </a:r>
            <a:r>
              <a:rPr lang="en-US" altLang="en-US" dirty="0" smtClean="0"/>
              <a:t> highest expense for any service company is equipment replacement costs.  Every day  you drive your company vehicle it depreciates (goes down in value) just a little more.  The wear and tear on the vehicle presents a real problem if we do not budget for its replacement every so often.  Lets look at this example.</a:t>
            </a:r>
          </a:p>
          <a:p>
            <a:endParaRPr lang="en-US" altLang="en-US" dirty="0" smtClean="0"/>
          </a:p>
          <a:p>
            <a:r>
              <a:rPr lang="en-US" altLang="en-US" dirty="0" smtClean="0"/>
              <a:t>Lets say we are tracking four vehicles in the company.  Each service vehicle has a replacement value of $30,000.  Based on the number of years the vehicle has remaining to be in service, we can determine the annual cost we need to recover to be able to put money away to replace that vehicle in the allotted time.</a:t>
            </a:r>
          </a:p>
          <a:p>
            <a:endParaRPr lang="en-US" altLang="en-US" dirty="0" smtClean="0"/>
          </a:p>
        </p:txBody>
      </p:sp>
      <p:sp>
        <p:nvSpPr>
          <p:cNvPr id="4" name="Slide Number Placeholder 3"/>
          <p:cNvSpPr>
            <a:spLocks noGrp="1"/>
          </p:cNvSpPr>
          <p:nvPr>
            <p:ph type="sldNum" sz="quarter" idx="5"/>
          </p:nvPr>
        </p:nvSpPr>
        <p:spPr/>
        <p:txBody>
          <a:bodyPr/>
          <a:lstStyle/>
          <a:p>
            <a:pPr>
              <a:defRPr/>
            </a:pPr>
            <a:fld id="{0811751E-1ACE-4A2E-89D2-46F770089F6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markup on spare parts can and will absorb some of the companies overhead cost.  The markup earned on the sale of parts helps to lower the company hourly rate.   It subsidizes the hourly rate. </a:t>
            </a:r>
          </a:p>
          <a:p>
            <a:endParaRPr lang="en-US" altLang="en-US" smtClean="0"/>
          </a:p>
          <a:p>
            <a:r>
              <a:rPr lang="en-US" altLang="en-US" smtClean="0"/>
              <a:t>For example:</a:t>
            </a:r>
          </a:p>
          <a:p>
            <a:endParaRPr lang="en-US" altLang="en-US" smtClean="0"/>
          </a:p>
          <a:p>
            <a:r>
              <a:rPr lang="en-US" altLang="en-US" smtClean="0"/>
              <a:t>Average tech sells $20,000 per year for an average mark up of 100% that means the average techs sells about $40K of marked up parts annually. </a:t>
            </a:r>
          </a:p>
          <a:p>
            <a:endParaRPr lang="en-US" altLang="en-US" smtClean="0"/>
          </a:p>
          <a:p>
            <a:r>
              <a:rPr lang="en-US" altLang="en-US" smtClean="0"/>
              <a:t>But this is not profit.  The company does not run itself.  There are many additional expenses that have to be considered before jumping to the conclusion that the company should change their business to selling parts at a 100% profit.</a:t>
            </a:r>
          </a:p>
          <a:p>
            <a:endParaRPr lang="en-US" altLang="en-US" smtClean="0"/>
          </a:p>
        </p:txBody>
      </p:sp>
      <p:sp>
        <p:nvSpPr>
          <p:cNvPr id="4" name="Slide Number Placeholder 3"/>
          <p:cNvSpPr>
            <a:spLocks noGrp="1"/>
          </p:cNvSpPr>
          <p:nvPr>
            <p:ph type="sldNum" sz="quarter" idx="5"/>
          </p:nvPr>
        </p:nvSpPr>
        <p:spPr/>
        <p:txBody>
          <a:bodyPr/>
          <a:lstStyle/>
          <a:p>
            <a:pPr>
              <a:defRPr/>
            </a:pPr>
            <a:fld id="{E694EB21-FBC7-4839-B2D7-4B0ADF76A7F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One thing you need to remember is that overhead costs still exist even if no sales are made.  </a:t>
            </a:r>
          </a:p>
        </p:txBody>
      </p:sp>
      <p:sp>
        <p:nvSpPr>
          <p:cNvPr id="4" name="Slide Number Placeholder 3"/>
          <p:cNvSpPr>
            <a:spLocks noGrp="1"/>
          </p:cNvSpPr>
          <p:nvPr>
            <p:ph type="sldNum" sz="quarter" idx="5"/>
          </p:nvPr>
        </p:nvSpPr>
        <p:spPr/>
        <p:txBody>
          <a:bodyPr/>
          <a:lstStyle/>
          <a:p>
            <a:pPr>
              <a:defRPr/>
            </a:pPr>
            <a:fld id="{67B43FCB-6A1B-4F82-A583-2B53920DD20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history has shown that small businesses are much more susceptible to internal fraud and dishonesty of employees than they are to theft by customers or outsider sources.</a:t>
            </a:r>
          </a:p>
          <a:p>
            <a:endParaRPr lang="en-US" dirty="0"/>
          </a:p>
          <a:p>
            <a:r>
              <a:rPr lang="en-US" dirty="0" smtClean="0"/>
              <a:t>Internal controls are systems or policies put </a:t>
            </a:r>
            <a:r>
              <a:rPr lang="en-US" dirty="0"/>
              <a:t>in place by a company to ensure the integrity of financial and accounting information</a:t>
            </a:r>
            <a:r>
              <a:rPr lang="en-US" dirty="0" smtClean="0"/>
              <a:t>, to ensure </a:t>
            </a:r>
            <a:r>
              <a:rPr lang="en-US" dirty="0"/>
              <a:t>operational and profitability targets </a:t>
            </a:r>
            <a:r>
              <a:rPr lang="en-US" dirty="0" smtClean="0"/>
              <a:t>are met and to transmit </a:t>
            </a:r>
            <a:r>
              <a:rPr lang="en-US" dirty="0"/>
              <a:t>management policies throughout the organization</a:t>
            </a:r>
            <a:r>
              <a:rPr lang="en-US" dirty="0" smtClean="0"/>
              <a:t>.</a:t>
            </a:r>
          </a:p>
          <a:p>
            <a:endParaRPr lang="en-US" dirty="0"/>
          </a:p>
          <a:p>
            <a:r>
              <a:rPr lang="en-US" dirty="0" smtClean="0"/>
              <a:t>Internal controls help to prevent </a:t>
            </a:r>
            <a:r>
              <a:rPr lang="en-US" dirty="0"/>
              <a:t>fraud and dishonest </a:t>
            </a:r>
            <a:r>
              <a:rPr lang="en-US" dirty="0" smtClean="0"/>
              <a:t>behavior such as</a:t>
            </a:r>
            <a:endParaRPr lang="en-US" dirty="0"/>
          </a:p>
          <a:p>
            <a:pPr marL="171450" indent="-171450">
              <a:buFontTx/>
              <a:buChar char="-"/>
            </a:pPr>
            <a:r>
              <a:rPr lang="en-US" dirty="0" smtClean="0"/>
              <a:t>unauthorized </a:t>
            </a:r>
            <a:r>
              <a:rPr lang="en-US" dirty="0"/>
              <a:t>use of assets (cash, inventory, vehicles</a:t>
            </a:r>
            <a:r>
              <a:rPr lang="en-US" dirty="0" smtClean="0"/>
              <a:t>…)</a:t>
            </a:r>
          </a:p>
          <a:p>
            <a:pPr marL="171450" indent="-171450">
              <a:buFontTx/>
              <a:buChar char="-"/>
            </a:pPr>
            <a:r>
              <a:rPr lang="en-US" dirty="0" smtClean="0"/>
              <a:t>inaccurate </a:t>
            </a:r>
            <a:r>
              <a:rPr lang="en-US" dirty="0"/>
              <a:t>reporting of financial transactions</a:t>
            </a:r>
          </a:p>
          <a:p>
            <a:r>
              <a:rPr lang="en-US" dirty="0" smtClean="0"/>
              <a:t>-   false </a:t>
            </a:r>
            <a:r>
              <a:rPr lang="en-US" dirty="0"/>
              <a:t>entries into accounting system to disguise theft</a:t>
            </a:r>
            <a:r>
              <a:rPr lang="en-US" dirty="0" smtClean="0"/>
              <a:t>, fraud </a:t>
            </a:r>
            <a:r>
              <a:rPr lang="en-US" dirty="0"/>
              <a:t>or embezzlement</a:t>
            </a:r>
          </a:p>
          <a:p>
            <a:pPr marL="171450" indent="-171450">
              <a:buFontTx/>
              <a:buChar char="-"/>
            </a:pPr>
            <a:r>
              <a:rPr lang="en-US" dirty="0" smtClean="0"/>
              <a:t>loss </a:t>
            </a:r>
            <a:r>
              <a:rPr lang="en-US" dirty="0"/>
              <a:t>or theft of key documents (like customer lists</a:t>
            </a:r>
            <a:r>
              <a:rPr lang="en-US" dirty="0" smtClean="0"/>
              <a:t>)</a:t>
            </a:r>
          </a:p>
          <a:p>
            <a:pPr marL="171450" indent="-171450">
              <a:buFontTx/>
              <a:buChar char="-"/>
            </a:pPr>
            <a:r>
              <a:rPr lang="en-US" dirty="0" smtClean="0"/>
              <a:t>side </a:t>
            </a:r>
            <a:r>
              <a:rPr lang="en-US" dirty="0"/>
              <a:t>jobs</a:t>
            </a:r>
          </a:p>
          <a:p>
            <a:r>
              <a:rPr lang="en-US" dirty="0" smtClean="0"/>
              <a:t>-   And missing </a:t>
            </a:r>
            <a:r>
              <a:rPr lang="en-US" dirty="0"/>
              <a:t>cash from sales and petty cash</a:t>
            </a:r>
            <a:r>
              <a:rPr lang="en-US" sz="800" dirty="0"/>
              <a:t>               </a:t>
            </a:r>
          </a:p>
          <a:p>
            <a:endParaRPr lang="en-US" dirty="0"/>
          </a:p>
          <a:p>
            <a:r>
              <a:rPr lang="en-US" dirty="0" smtClean="0"/>
              <a:t>In your business, internal controls are put in place to verify that your employees are playing by the rules. But we should not assume that all employees intentionally make mistakes.  Internal controls also help to identify accidental errors, like duplicate payments to vendors or improper record keeping.  </a:t>
            </a: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16</a:t>
            </a:fld>
            <a:endParaRPr lang="en-US"/>
          </a:p>
        </p:txBody>
      </p:sp>
    </p:spTree>
    <p:extLst>
      <p:ext uri="{BB962C8B-B14F-4D97-AF65-F5344CB8AC3E}">
        <p14:creationId xmlns:p14="http://schemas.microsoft.com/office/powerpoint/2010/main" val="1274541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basic Internal controls that every company should consider are:</a:t>
            </a:r>
          </a:p>
          <a:p>
            <a:pPr marL="228600" indent="-228600">
              <a:buAutoNum type="arabicParenR"/>
            </a:pPr>
            <a:r>
              <a:rPr lang="en-US" dirty="0" smtClean="0"/>
              <a:t>Hiring policy – check references, perform complete background checks, require a current DMV report, and hire an outside company to evaluate new hire personality for the position you are hiring. </a:t>
            </a:r>
          </a:p>
          <a:p>
            <a:pPr marL="228600" indent="-228600">
              <a:buAutoNum type="arabicParenR"/>
            </a:pPr>
            <a:r>
              <a:rPr lang="en-US" dirty="0" smtClean="0"/>
              <a:t>Mandatory vacation policy of trusted employees – employees you least expect are usually the ones that become most tempted.  Trust but verify by requiring they vacate their position for at least one week a year.  Be prepared to review their work during this time.  </a:t>
            </a:r>
          </a:p>
          <a:p>
            <a:pPr marL="228600" indent="-228600">
              <a:buAutoNum type="arabicParenR"/>
            </a:pPr>
            <a:r>
              <a:rPr lang="en-US" dirty="0" smtClean="0"/>
              <a:t>Separation of Duties – Unless you as the owner are doing all the bookkeeping, you must separate the collection of checks, cash and credit cards from the person who records the transactions., separate the person who approves transactions from the person who pays for them, separate accounting duties for check and balances and separate operational responsibilities from record keeping responsibilities. </a:t>
            </a:r>
          </a:p>
          <a:p>
            <a:r>
              <a:rPr lang="en-US" dirty="0" smtClean="0"/>
              <a:t>4) Have a written policy regarding side work or diverting work to another company.        </a:t>
            </a:r>
          </a:p>
          <a:p>
            <a:r>
              <a:rPr lang="en-US" dirty="0"/>
              <a:t> </a:t>
            </a:r>
            <a:r>
              <a:rPr lang="en-US" dirty="0" smtClean="0"/>
              <a:t>    This policy should include a friends and family work policy. </a:t>
            </a:r>
          </a:p>
          <a:p>
            <a:r>
              <a:rPr lang="en-US" dirty="0" smtClean="0"/>
              <a:t>5) Review your monthly financial statements to look for unexpected changes</a:t>
            </a:r>
          </a:p>
          <a:p>
            <a:r>
              <a:rPr lang="en-US" dirty="0" smtClean="0"/>
              <a:t>6) Have an independent auditor like an outside accounting firm at least once a year. </a:t>
            </a:r>
          </a:p>
          <a:p>
            <a:r>
              <a:rPr lang="en-US" dirty="0" smtClean="0"/>
              <a:t>7) Have an A/P policy  and A/R policy that is followed and monitored weekly. </a:t>
            </a:r>
          </a:p>
          <a:p>
            <a:r>
              <a:rPr lang="en-US" dirty="0" smtClean="0"/>
              <a:t>9) Develop a Purchase order system to properly organize and monitor company </a:t>
            </a:r>
          </a:p>
          <a:p>
            <a:r>
              <a:rPr lang="en-US" dirty="0"/>
              <a:t> </a:t>
            </a:r>
            <a:r>
              <a:rPr lang="en-US" dirty="0" smtClean="0"/>
              <a:t>    expenditures and inventory.  </a:t>
            </a:r>
          </a:p>
          <a:p>
            <a:r>
              <a:rPr lang="en-US" dirty="0" smtClean="0"/>
              <a:t>For emphasis let’s look more closely at the A/R and A/P policy. </a:t>
            </a: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17</a:t>
            </a:fld>
            <a:endParaRPr lang="en-US"/>
          </a:p>
        </p:txBody>
      </p:sp>
    </p:spTree>
    <p:extLst>
      <p:ext uri="{BB962C8B-B14F-4D97-AF65-F5344CB8AC3E}">
        <p14:creationId xmlns:p14="http://schemas.microsoft.com/office/powerpoint/2010/main" val="3402188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job is never done until the money is in the bank.”  A sale is really just an expense until you collect and the money is completely accounted for and in the bank.  </a:t>
            </a:r>
          </a:p>
          <a:p>
            <a:endParaRPr lang="en-US" dirty="0"/>
          </a:p>
          <a:p>
            <a:r>
              <a:rPr lang="en-US" dirty="0" smtClean="0"/>
              <a:t>It is important to recognize that money left on an aging report cost you money the longer it sits uncollected.</a:t>
            </a:r>
          </a:p>
          <a:p>
            <a:endParaRPr lang="en-US" dirty="0" smtClean="0"/>
          </a:p>
          <a:p>
            <a:r>
              <a:rPr lang="en-US" dirty="0" smtClean="0"/>
              <a:t>Who </a:t>
            </a:r>
            <a:r>
              <a:rPr lang="en-US" dirty="0"/>
              <a:t>owes you money, why and for how long?</a:t>
            </a:r>
          </a:p>
          <a:p>
            <a:r>
              <a:rPr lang="en-US" dirty="0"/>
              <a:t>How often is the follow-up?</a:t>
            </a:r>
          </a:p>
          <a:p>
            <a:r>
              <a:rPr lang="en-US" dirty="0"/>
              <a:t>What are the guidelines for A/R Accounts?</a:t>
            </a:r>
          </a:p>
          <a:p>
            <a:r>
              <a:rPr lang="en-US" dirty="0"/>
              <a:t>Do you have a collections procedure?</a:t>
            </a:r>
          </a:p>
          <a:p>
            <a:r>
              <a:rPr lang="en-US" dirty="0"/>
              <a:t>Are you involved in the process?</a:t>
            </a:r>
          </a:p>
          <a:p>
            <a:r>
              <a:rPr lang="en-US" dirty="0" smtClean="0"/>
              <a:t>  </a:t>
            </a:r>
          </a:p>
          <a:p>
            <a:endParaRPr lang="en-US" dirty="0"/>
          </a:p>
          <a:p>
            <a:r>
              <a:rPr lang="en-US" dirty="0" smtClean="0"/>
              <a:t>Business decisions to have limits on just how much credit you will give a customer is important and should be determined before you start issuing credit to clients.  It is also important to establish a credit policy so there is no misunderstanding with employees about when, how and to who credit will be extended. </a:t>
            </a:r>
          </a:p>
          <a:p>
            <a:endParaRPr lang="en-US" dirty="0"/>
          </a:p>
          <a:p>
            <a:r>
              <a:rPr lang="en-US" dirty="0" smtClean="0"/>
              <a:t>As part of your internal controls, you should have a specific procedure for collection calls to your credit customers.  </a:t>
            </a:r>
          </a:p>
          <a:p>
            <a:endParaRPr lang="en-US" dirty="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18</a:t>
            </a:fld>
            <a:endParaRPr lang="en-US"/>
          </a:p>
        </p:txBody>
      </p:sp>
    </p:spTree>
    <p:extLst>
      <p:ext uri="{BB962C8B-B14F-4D97-AF65-F5344CB8AC3E}">
        <p14:creationId xmlns:p14="http://schemas.microsoft.com/office/powerpoint/2010/main" val="225179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Accounts payable are the liabilities of your company and represent amounts you owe to suppliers, vendors, contractors, employees and maybe even yourself.</a:t>
            </a:r>
          </a:p>
          <a:p>
            <a:endParaRPr lang="en-US" dirty="0"/>
          </a:p>
          <a:p>
            <a:r>
              <a:rPr lang="en-US" dirty="0"/>
              <a:t>Know what you owe</a:t>
            </a:r>
          </a:p>
          <a:p>
            <a:endParaRPr lang="en-US" dirty="0" smtClean="0"/>
          </a:p>
          <a:p>
            <a:r>
              <a:rPr lang="en-US" dirty="0" smtClean="0"/>
              <a:t>A well-managed accounts payable not only ensures that bills are paid, but it can also monitor payments to make you aware of all available discounts for timely payment and helps to avoid interest charges. </a:t>
            </a:r>
          </a:p>
          <a:p>
            <a:endParaRPr lang="en-US" dirty="0"/>
          </a:p>
          <a:p>
            <a:r>
              <a:rPr lang="en-US" dirty="0" smtClean="0"/>
              <a:t>Also by creating a system such as issuing purchase orders for all purchases prevents the misuse of company assets. </a:t>
            </a:r>
          </a:p>
          <a:p>
            <a:endParaRPr lang="en-US" dirty="0"/>
          </a:p>
          <a:p>
            <a:r>
              <a:rPr lang="en-US" dirty="0" smtClean="0"/>
              <a:t>For Internal controls for accounts receivable, accounts payable and many others, seek advice from your accountant or financial advisor or a business coach who can help you establish appropriate systems and accountabilities. </a:t>
            </a:r>
          </a:p>
          <a:p>
            <a:endParaRPr lang="en-US" dirty="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19</a:t>
            </a:fld>
            <a:endParaRPr lang="en-US"/>
          </a:p>
        </p:txBody>
      </p:sp>
    </p:spTree>
    <p:extLst>
      <p:ext uri="{BB962C8B-B14F-4D97-AF65-F5344CB8AC3E}">
        <p14:creationId xmlns:p14="http://schemas.microsoft.com/office/powerpoint/2010/main" val="172470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session, Accounting 101 we learned what financial reports are necessary to provide a picture of the current position of the company.   The person required to   making sure the company uses its assets to bring the highest return on the money invested should be using balance sheets, income statements and statement of cash flows as tools to carry out this task.  </a:t>
            </a:r>
          </a:p>
          <a:p>
            <a:endParaRPr lang="en-US" dirty="0"/>
          </a:p>
          <a:p>
            <a:r>
              <a:rPr lang="en-US" dirty="0" smtClean="0"/>
              <a:t>Think about all major decisions made within your company.  The decision to hire and fire, buy and sell, start something new or shut down an existing program are all financial decisions.  In fact, almost every decision that lands on your desk can be related to dollars and cents or put into financial terms. </a:t>
            </a:r>
          </a:p>
          <a:p>
            <a:endParaRPr lang="en-US" dirty="0"/>
          </a:p>
          <a:p>
            <a:r>
              <a:rPr lang="en-US" dirty="0" smtClean="0"/>
              <a:t>To understand what is truly going on in your business, you must monitor the financial  activities over time.  Trends like  diminishing returns or a drop in market penetration can be identified quickly when digging deeper into your numbers.  </a:t>
            </a:r>
          </a:p>
          <a:p>
            <a:endParaRPr lang="en-US" dirty="0" smtClean="0"/>
          </a:p>
          <a:p>
            <a:r>
              <a:rPr lang="en-US" dirty="0" smtClean="0"/>
              <a:t>In this session we will dig a little deeper into how the use of your financial information can help you run your company more effectively. </a:t>
            </a:r>
          </a:p>
          <a:p>
            <a:endParaRPr lang="en-US" dirty="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a:t>
            </a:fld>
            <a:endParaRPr lang="en-US"/>
          </a:p>
        </p:txBody>
      </p:sp>
    </p:spTree>
    <p:extLst>
      <p:ext uri="{BB962C8B-B14F-4D97-AF65-F5344CB8AC3E}">
        <p14:creationId xmlns:p14="http://schemas.microsoft.com/office/powerpoint/2010/main" val="96370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Inventory is probably the number one challenge for most service organizations.  It is always</a:t>
            </a:r>
            <a:r>
              <a:rPr lang="en-US" baseline="0" dirty="0" smtClean="0"/>
              <a:t> the last item on the list to be regulated even though it is a huge drain on company cash flow and assets.  Consider that a savings of 5% in material costs goes directly to profit.  At minimum, a system to buy and distribute purchases should be created and monitored for best results and cost savings. </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20</a:t>
            </a:fld>
            <a:endParaRPr lang="en-US"/>
          </a:p>
        </p:txBody>
      </p:sp>
    </p:spTree>
    <p:extLst>
      <p:ext uri="{BB962C8B-B14F-4D97-AF65-F5344CB8AC3E}">
        <p14:creationId xmlns:p14="http://schemas.microsoft.com/office/powerpoint/2010/main" val="382318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smtClean="0">
                <a:solidFill>
                  <a:schemeClr val="tx1"/>
                </a:solidFill>
                <a:effectLst/>
                <a:latin typeface="+mn-lt"/>
                <a:ea typeface="+mn-ea"/>
                <a:cs typeface="+mn-cs"/>
              </a:rPr>
              <a:t>1)  Do not let billing get behind because you may miss cut off dates.</a:t>
            </a:r>
          </a:p>
          <a:p>
            <a:pPr fontAlgn="base"/>
            <a:r>
              <a:rPr lang="en-US" dirty="0" smtClean="0"/>
              <a:t>2) </a:t>
            </a:r>
            <a:r>
              <a:rPr lang="en-US" sz="1200" kern="1200" dirty="0" smtClean="0">
                <a:solidFill>
                  <a:schemeClr val="tx1"/>
                </a:solidFill>
                <a:effectLst/>
                <a:latin typeface="+mn-lt"/>
                <a:ea typeface="+mn-ea"/>
                <a:cs typeface="+mn-cs"/>
              </a:rPr>
              <a:t> Make all residential service calls cash on completion (C.O.C).  Inform the customer that payment is expected at time of service.</a:t>
            </a:r>
          </a:p>
          <a:p>
            <a:pPr marL="228600" indent="-228600" eaLnBrk="0" fontAlgn="base" hangingPunct="0">
              <a:buAutoNum type="arabicParenR" startAt="3"/>
            </a:pPr>
            <a:r>
              <a:rPr lang="en-US" sz="1200" kern="1200" dirty="0" smtClean="0">
                <a:solidFill>
                  <a:schemeClr val="tx1"/>
                </a:solidFill>
                <a:effectLst/>
                <a:latin typeface="+mn-lt"/>
                <a:ea typeface="+mn-ea"/>
                <a:cs typeface="+mn-cs"/>
              </a:rPr>
              <a:t>Increase service agreement sales using your office staff as well as your service technicians.</a:t>
            </a:r>
          </a:p>
          <a:p>
            <a:pPr lvl="0" eaLnBrk="0" fontAlgn="base" hangingPunct="0"/>
            <a:r>
              <a:rPr lang="en-US" sz="1200" kern="1200" dirty="0" smtClean="0">
                <a:solidFill>
                  <a:schemeClr val="tx1"/>
                </a:solidFill>
                <a:effectLst/>
                <a:latin typeface="+mn-lt"/>
                <a:ea typeface="+mn-ea"/>
                <a:cs typeface="+mn-cs"/>
              </a:rPr>
              <a:t>4)  Stay on top of your account receivables.  Monitor them weekly and stay in contact with those who owe you money.  Remember the time value of money table.</a:t>
            </a:r>
          </a:p>
          <a:p>
            <a:r>
              <a:rPr lang="en-US" sz="1200" kern="1200" dirty="0" smtClean="0">
                <a:solidFill>
                  <a:schemeClr val="tx1"/>
                </a:solidFill>
                <a:effectLst/>
                <a:latin typeface="+mn-lt"/>
                <a:ea typeface="+mn-ea"/>
                <a:cs typeface="+mn-cs"/>
              </a:rPr>
              <a:t> 5)  If a customer has a problem with your service or product, settle the complaint quickly and get paid.</a:t>
            </a:r>
          </a:p>
          <a:p>
            <a:r>
              <a:rPr lang="en-US" dirty="0" smtClean="0"/>
              <a:t>6)  </a:t>
            </a:r>
            <a:r>
              <a:rPr lang="en-US" sz="1200" kern="1200" dirty="0" smtClean="0">
                <a:solidFill>
                  <a:schemeClr val="tx1"/>
                </a:solidFill>
                <a:effectLst/>
                <a:latin typeface="+mn-lt"/>
                <a:ea typeface="+mn-ea"/>
                <a:cs typeface="+mn-cs"/>
              </a:rPr>
              <a:t>Take advantage of supplier stocking programs or consignment.</a:t>
            </a:r>
          </a:p>
          <a:p>
            <a:r>
              <a:rPr lang="en-US" sz="1200" kern="1200" dirty="0" smtClean="0">
                <a:solidFill>
                  <a:schemeClr val="tx1"/>
                </a:solidFill>
                <a:effectLst/>
                <a:latin typeface="+mn-lt"/>
                <a:ea typeface="+mn-ea"/>
                <a:cs typeface="+mn-cs"/>
              </a:rPr>
              <a:t> 7)  Make sure your estimating and costing systems are accurate.  Correct the system when needed.</a:t>
            </a:r>
          </a:p>
          <a:p>
            <a:r>
              <a:rPr lang="en-US" sz="1200" kern="1200" dirty="0" smtClean="0">
                <a:solidFill>
                  <a:schemeClr val="tx1"/>
                </a:solidFill>
                <a:effectLst/>
                <a:latin typeface="+mn-lt"/>
                <a:ea typeface="+mn-ea"/>
                <a:cs typeface="+mn-cs"/>
              </a:rPr>
              <a:t> 8)  Manage and control your inventory.  Do not overbuy your weekly needs.  If you keep slow moving items, reduce or eliminate them from your inventory.  Control where all your parts and pieces are going.  Remember for every dollar in excess inventory that is one less dollar you have in working capital.</a:t>
            </a:r>
          </a:p>
          <a:p>
            <a:r>
              <a:rPr lang="en-US" dirty="0" smtClean="0"/>
              <a:t>9)  </a:t>
            </a:r>
            <a:r>
              <a:rPr lang="en-US" sz="1200" kern="1200" dirty="0" smtClean="0">
                <a:solidFill>
                  <a:schemeClr val="tx1"/>
                </a:solidFill>
                <a:effectLst/>
                <a:latin typeface="+mn-lt"/>
                <a:ea typeface="+mn-ea"/>
                <a:cs typeface="+mn-cs"/>
              </a:rPr>
              <a:t>Consider paying your employees bi-weekly.  This saves in the long run on the costs of producing payroll.  </a:t>
            </a:r>
          </a:p>
          <a:p>
            <a:pPr lvl="0"/>
            <a:r>
              <a:rPr lang="en-US" sz="1200" kern="1200" dirty="0" smtClean="0">
                <a:solidFill>
                  <a:schemeClr val="tx1"/>
                </a:solidFill>
                <a:effectLst/>
                <a:latin typeface="+mn-lt"/>
                <a:ea typeface="+mn-ea"/>
                <a:cs typeface="+mn-cs"/>
              </a:rPr>
              <a:t>10)  Monitor your purchase orders and vendor invoices to insure proper pricing.  </a:t>
            </a:r>
          </a:p>
          <a:p>
            <a:pPr lvl="0"/>
            <a:r>
              <a:rPr lang="en-US" sz="1200" kern="1200" dirty="0" smtClean="0">
                <a:solidFill>
                  <a:schemeClr val="tx1"/>
                </a:solidFill>
                <a:effectLst/>
                <a:latin typeface="+mn-lt"/>
                <a:ea typeface="+mn-ea"/>
                <a:cs typeface="+mn-cs"/>
              </a:rPr>
              <a:t>Take advantage of supplier discounts.  Remember a 2%, tenth day discount amounts to 36/APR over a year’s time. And, Negotiate year- long pricing with your vendors whenever possible.  You need to have your costs fixed for as long as possible.</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21</a:t>
            </a:fld>
            <a:endParaRPr lang="en-US"/>
          </a:p>
        </p:txBody>
      </p:sp>
    </p:spTree>
    <p:extLst>
      <p:ext uri="{BB962C8B-B14F-4D97-AF65-F5344CB8AC3E}">
        <p14:creationId xmlns:p14="http://schemas.microsoft.com/office/powerpoint/2010/main" val="2682532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C4052-CCDC-464E-8456-FCA68AA299C2}" type="slidenum">
              <a:rPr lang="en-US" smtClean="0"/>
              <a:t>22</a:t>
            </a:fld>
            <a:endParaRPr lang="en-US"/>
          </a:p>
        </p:txBody>
      </p:sp>
    </p:spTree>
    <p:extLst>
      <p:ext uri="{BB962C8B-B14F-4D97-AF65-F5344CB8AC3E}">
        <p14:creationId xmlns:p14="http://schemas.microsoft.com/office/powerpoint/2010/main" val="219698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understanding your numbers you can keep your company more fiscally fit.</a:t>
            </a:r>
          </a:p>
          <a:p>
            <a:endParaRPr lang="en-US" dirty="0"/>
          </a:p>
          <a:p>
            <a:pPr marL="228600" indent="-228600">
              <a:buAutoNum type="arabicParenR"/>
            </a:pPr>
            <a:r>
              <a:rPr lang="en-US" dirty="0"/>
              <a:t>First, you must understand how you make a profit so you can make informed profit decisions. </a:t>
            </a:r>
          </a:p>
          <a:p>
            <a:endParaRPr lang="en-US" dirty="0" smtClean="0"/>
          </a:p>
          <a:p>
            <a:r>
              <a:rPr lang="en-US" dirty="0"/>
              <a:t>Break-even is the point in a business where </a:t>
            </a:r>
            <a:r>
              <a:rPr lang="en-US" dirty="0" smtClean="0"/>
              <a:t>sales </a:t>
            </a:r>
            <a:r>
              <a:rPr lang="en-US" dirty="0"/>
              <a:t>income equals expenses.</a:t>
            </a:r>
          </a:p>
          <a:p>
            <a:endParaRPr lang="en-US" dirty="0"/>
          </a:p>
          <a:p>
            <a:pPr algn="ctr"/>
            <a:r>
              <a:rPr lang="en-US" dirty="0"/>
              <a:t>Do you know your break-even?</a:t>
            </a:r>
          </a:p>
          <a:p>
            <a:pPr algn="ctr"/>
            <a:r>
              <a:rPr lang="en-US" dirty="0"/>
              <a:t>Do you know how to determine </a:t>
            </a:r>
            <a:r>
              <a:rPr lang="en-US" dirty="0" smtClean="0"/>
              <a:t>sales </a:t>
            </a:r>
            <a:r>
              <a:rPr lang="en-US" dirty="0"/>
              <a:t>needed to make a 15% profit ?</a:t>
            </a:r>
          </a:p>
          <a:p>
            <a:pPr algn="ctr"/>
            <a:r>
              <a:rPr lang="en-US" dirty="0"/>
              <a:t>Do you know what </a:t>
            </a:r>
            <a:r>
              <a:rPr lang="en-US" dirty="0" smtClean="0"/>
              <a:t>your </a:t>
            </a:r>
            <a:r>
              <a:rPr lang="en-US" dirty="0"/>
              <a:t>increase in sales needs to be to cover the cost of adding a new truck?</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3</a:t>
            </a:fld>
            <a:endParaRPr lang="en-US"/>
          </a:p>
        </p:txBody>
      </p:sp>
    </p:spTree>
    <p:extLst>
      <p:ext uri="{BB962C8B-B14F-4D97-AF65-F5344CB8AC3E}">
        <p14:creationId xmlns:p14="http://schemas.microsoft.com/office/powerpoint/2010/main" val="398647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 of break-even sales is simply your net income or your bottom line equals zero at the break-even point. </a:t>
            </a:r>
          </a:p>
          <a:p>
            <a:endParaRPr lang="en-US" dirty="0"/>
          </a:p>
          <a:p>
            <a:r>
              <a:rPr lang="en-US" dirty="0" smtClean="0"/>
              <a:t>In other words:  sales minus variable expenses or COGS minus Fixed expenses = zero!</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4</a:t>
            </a:fld>
            <a:endParaRPr lang="en-US"/>
          </a:p>
        </p:txBody>
      </p:sp>
    </p:spTree>
    <p:extLst>
      <p:ext uri="{BB962C8B-B14F-4D97-AF65-F5344CB8AC3E}">
        <p14:creationId xmlns:p14="http://schemas.microsoft.com/office/powerpoint/2010/main" val="131843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actual calculation necessary to determine the break-even for your company.   You must be sure that you have your information in the correct area of your financial statement for this to be accurate.  Refer back to the accounting 101 session to be sure you are putting your expenses in the correct section of your income statement.</a:t>
            </a:r>
          </a:p>
          <a:p>
            <a:endParaRPr lang="en-US" dirty="0"/>
          </a:p>
          <a:p>
            <a:r>
              <a:rPr lang="en-US" dirty="0" smtClean="0"/>
              <a:t> </a:t>
            </a:r>
            <a:r>
              <a:rPr lang="en-US" dirty="0"/>
              <a:t>Total Sales = 100%				</a:t>
            </a:r>
          </a:p>
          <a:p>
            <a:r>
              <a:rPr lang="en-US" dirty="0"/>
              <a:t>-Direct Costs % (Variable Costs or COGS) </a:t>
            </a:r>
          </a:p>
          <a:p>
            <a:r>
              <a:rPr lang="en-US" dirty="0"/>
              <a:t>= Gross Profit Margin (%)	</a:t>
            </a:r>
          </a:p>
          <a:p>
            <a:endParaRPr lang="en-US" dirty="0"/>
          </a:p>
          <a:p>
            <a:r>
              <a:rPr lang="en-US" dirty="0"/>
              <a:t>Break-even sales = total fixed costs (operating expenses) /GP%</a:t>
            </a:r>
          </a:p>
          <a:p>
            <a:endParaRPr lang="en-US" dirty="0"/>
          </a:p>
          <a:p>
            <a:r>
              <a:rPr lang="en-US" dirty="0"/>
              <a:t>To make a 15% profit, deduct 15% from the gross profit margin before doing Break-even sales calculation.</a:t>
            </a:r>
          </a:p>
          <a:p>
            <a:endParaRPr lang="en-US" dirty="0"/>
          </a:p>
          <a:p>
            <a:r>
              <a:rPr lang="en-US" dirty="0"/>
              <a:t>To make a desired dollar profit, add desired profit dollars to fixed costs before doing the break-even calculation. </a:t>
            </a:r>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5</a:t>
            </a:fld>
            <a:endParaRPr lang="en-US"/>
          </a:p>
        </p:txBody>
      </p:sp>
    </p:spTree>
    <p:extLst>
      <p:ext uri="{BB962C8B-B14F-4D97-AF65-F5344CB8AC3E}">
        <p14:creationId xmlns:p14="http://schemas.microsoft.com/office/powerpoint/2010/main" val="44146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know what your break-even numbers are, it is really important to be sure you are pricing for profit.  Determining your correct pricing does not have to be difficult.  The basic formula is labor costs + overhead costs + profit = selling price.  </a:t>
            </a:r>
          </a:p>
          <a:p>
            <a:endParaRPr lang="en-US" dirty="0"/>
          </a:p>
          <a:p>
            <a:r>
              <a:rPr lang="en-US" dirty="0" smtClean="0"/>
              <a:t>Let’s take a look at some of the key factors that affect pricing and should be taken into consideration. </a:t>
            </a: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6</a:t>
            </a:fld>
            <a:endParaRPr lang="en-US"/>
          </a:p>
        </p:txBody>
      </p:sp>
    </p:spTree>
    <p:extLst>
      <p:ext uri="{BB962C8B-B14F-4D97-AF65-F5344CB8AC3E}">
        <p14:creationId xmlns:p14="http://schemas.microsoft.com/office/powerpoint/2010/main" val="21092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a:p>
            <a:r>
              <a:rPr lang="en-US" altLang="en-US" dirty="0" smtClean="0"/>
              <a:t>The determining factors that help us uncover our billable hourly rate depend on all of the above.  Let’s break each one down to see where the money goes or how pricing is determined.</a:t>
            </a:r>
          </a:p>
          <a:p>
            <a:endParaRPr lang="en-US" altLang="en-US" dirty="0" smtClean="0"/>
          </a:p>
        </p:txBody>
      </p:sp>
      <p:sp>
        <p:nvSpPr>
          <p:cNvPr id="4" name="Slide Number Placeholder 3"/>
          <p:cNvSpPr>
            <a:spLocks noGrp="1"/>
          </p:cNvSpPr>
          <p:nvPr>
            <p:ph type="sldNum" sz="quarter" idx="5"/>
          </p:nvPr>
        </p:nvSpPr>
        <p:spPr/>
        <p:txBody>
          <a:bodyPr/>
          <a:lstStyle/>
          <a:p>
            <a:pPr>
              <a:defRPr/>
            </a:pPr>
            <a:fld id="{81F7AB5F-1B5D-46FF-BEDD-1F1B16AD5B8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calculation we are talking only about direct labor costs because office, admin and management wages are considered overhead. </a:t>
            </a: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8</a:t>
            </a:fld>
            <a:endParaRPr lang="en-US"/>
          </a:p>
        </p:txBody>
      </p:sp>
    </p:spTree>
    <p:extLst>
      <p:ext uri="{BB962C8B-B14F-4D97-AF65-F5344CB8AC3E}">
        <p14:creationId xmlns:p14="http://schemas.microsoft.com/office/powerpoint/2010/main" val="252881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highest cost incurred by a service company is non-billable time.  So many believe that they are more efficient than they really are.  The average service company is only 50% efficient in the field.  And, non-billable time can never be recovered.  We can not directly charge the customer for this time so we have to incorporate it into our flat rate price.  </a:t>
            </a:r>
          </a:p>
          <a:p>
            <a:endParaRPr lang="en-US" altLang="en-US" smtClean="0"/>
          </a:p>
          <a:p>
            <a:endParaRPr lang="en-US" altLang="en-US" smtClean="0"/>
          </a:p>
          <a:p>
            <a:r>
              <a:rPr lang="en-US" altLang="en-US" smtClean="0"/>
              <a:t>So how efficient do you think you are?</a:t>
            </a:r>
          </a:p>
          <a:p>
            <a:endParaRPr lang="en-US" altLang="en-US" smtClean="0"/>
          </a:p>
          <a:p>
            <a:r>
              <a:rPr lang="en-US" altLang="en-US" smtClean="0"/>
              <a:t>Lets look at the next slide to see if you considered everything.</a:t>
            </a:r>
          </a:p>
        </p:txBody>
      </p:sp>
      <p:sp>
        <p:nvSpPr>
          <p:cNvPr id="4" name="Slide Number Placeholder 3"/>
          <p:cNvSpPr>
            <a:spLocks noGrp="1"/>
          </p:cNvSpPr>
          <p:nvPr>
            <p:ph type="sldNum" sz="quarter" idx="5"/>
          </p:nvPr>
        </p:nvSpPr>
        <p:spPr/>
        <p:txBody>
          <a:bodyPr/>
          <a:lstStyle/>
          <a:p>
            <a:pPr>
              <a:defRPr/>
            </a:pPr>
            <a:fld id="{1CD0BB6B-5F93-4DAB-B581-015C9DDCE69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FF5D96D-6EE1-4AA6-9929-3BB37A5278B4}"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0AFDA-D17D-492D-8E23-BA90E8380D65}"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5D96D-6EE1-4AA6-9929-3BB37A5278B4}"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5D96D-6EE1-4AA6-9929-3BB37A5278B4}"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5D96D-6EE1-4AA6-9929-3BB37A5278B4}"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EFF5D96D-6EE1-4AA6-9929-3BB37A5278B4}" type="datetimeFigureOut">
              <a:rPr lang="en-US" smtClean="0"/>
              <a:t>10/28/2015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7610AFDA-D17D-492D-8E23-BA90E8380D6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F5D96D-6EE1-4AA6-9929-3BB37A5278B4}"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F5D96D-6EE1-4AA6-9929-3BB37A5278B4}"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5D96D-6EE1-4AA6-9929-3BB37A5278B4}"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5D96D-6EE1-4AA6-9929-3BB37A5278B4}"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F5D96D-6EE1-4AA6-9929-3BB37A5278B4}"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0AFDA-D17D-492D-8E23-BA90E8380D65}"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EFF5D96D-6EE1-4AA6-9929-3BB37A5278B4}"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0AFDA-D17D-492D-8E23-BA90E8380D65}"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FF5D96D-6EE1-4AA6-9929-3BB37A5278B4}" type="datetimeFigureOut">
              <a:rPr lang="en-US" smtClean="0"/>
              <a:t>10/28/2015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610AFDA-D17D-492D-8E23-BA90E8380D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Management</a:t>
            </a:r>
            <a:endParaRPr lang="en-US" dirty="0"/>
          </a:p>
        </p:txBody>
      </p:sp>
      <p:sp>
        <p:nvSpPr>
          <p:cNvPr id="3" name="Subtitle 2"/>
          <p:cNvSpPr>
            <a:spLocks noGrp="1"/>
          </p:cNvSpPr>
          <p:nvPr>
            <p:ph type="subTitle" idx="1"/>
          </p:nvPr>
        </p:nvSpPr>
        <p:spPr>
          <a:xfrm>
            <a:off x="228600" y="3733800"/>
            <a:ext cx="4495800" cy="1066800"/>
          </a:xfrm>
        </p:spPr>
        <p:txBody>
          <a:bodyPr/>
          <a:lstStyle/>
          <a:p>
            <a:r>
              <a:rPr lang="en-US" dirty="0" smtClean="0"/>
              <a:t>The Decision Maker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733800"/>
            <a:ext cx="1570262" cy="981141"/>
          </a:xfrm>
          <a:prstGeom prst="rect">
            <a:avLst/>
          </a:prstGeom>
        </p:spPr>
      </p:pic>
    </p:spTree>
    <p:extLst>
      <p:ext uri="{BB962C8B-B14F-4D97-AF65-F5344CB8AC3E}">
        <p14:creationId xmlns:p14="http://schemas.microsoft.com/office/powerpoint/2010/main" val="235034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998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90AC97"/>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US" altLang="en-US" sz="1800">
              <a:latin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77518507"/>
              </p:ext>
            </p:extLst>
          </p:nvPr>
        </p:nvGraphicFramePr>
        <p:xfrm>
          <a:off x="3162300" y="838200"/>
          <a:ext cx="5791200" cy="5827707"/>
        </p:xfrm>
        <a:graphic>
          <a:graphicData uri="http://schemas.openxmlformats.org/drawingml/2006/table">
            <a:tbl>
              <a:tblPr/>
              <a:tblGrid>
                <a:gridCol w="3200401"/>
                <a:gridCol w="683110"/>
                <a:gridCol w="1016735"/>
                <a:gridCol w="890954"/>
              </a:tblGrid>
              <a:tr h="49012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Arial"/>
                        </a:rPr>
                        <a:t>52 Weeks x 40 Hours</a:t>
                      </a:r>
                      <a:r>
                        <a:rPr lang="en-US" sz="1000" b="1" i="0" u="none" strike="noStrike" baseline="0" dirty="0" smtClean="0">
                          <a:latin typeface="Arial"/>
                        </a:rPr>
                        <a:t> Per W</a:t>
                      </a:r>
                      <a:r>
                        <a:rPr lang="en-US" sz="1000" b="1" i="0" u="none" strike="noStrike" dirty="0" smtClean="0">
                          <a:latin typeface="Arial"/>
                        </a:rPr>
                        <a:t>eek =</a:t>
                      </a:r>
                    </a:p>
                  </a:txBody>
                  <a:tcPr marL="9525" marR="9525" marT="9520" marB="0" anchor="b">
                    <a:lnL>
                      <a:noFill/>
                    </a:lnL>
                    <a:lnR>
                      <a:noFill/>
                    </a:lnR>
                    <a:lnT>
                      <a:noFill/>
                    </a:lnT>
                    <a:lnB>
                      <a:noFill/>
                    </a:lnB>
                  </a:tcPr>
                </a:tc>
                <a:tc>
                  <a:txBody>
                    <a:bodyPr/>
                    <a:lstStyle/>
                    <a:p>
                      <a:pPr algn="r" fontAlgn="b"/>
                      <a:r>
                        <a:rPr lang="en-US" sz="1000" b="1" i="0" u="none" strike="noStrike" dirty="0" smtClean="0">
                          <a:latin typeface="Arial"/>
                        </a:rPr>
                        <a:t>2080</a:t>
                      </a:r>
                      <a:endParaRPr lang="en-US" sz="1000" b="1" i="0" u="none" strike="noStrike" dirty="0">
                        <a:latin typeface="Arial"/>
                      </a:endParaRPr>
                    </a:p>
                  </a:txBody>
                  <a:tcPr marL="9525" marR="9525" marT="9520"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Arial"/>
                        </a:rPr>
                        <a:t>100%</a:t>
                      </a:r>
                    </a:p>
                  </a:txBody>
                  <a:tcPr marL="9525" marR="9525" marT="9520" marB="0" anchor="b">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latin typeface="Arial"/>
                      </a:endParaRPr>
                    </a:p>
                  </a:txBody>
                  <a:tcPr marL="9525" marR="9525" marT="9520" marB="0" anchor="b">
                    <a:lnL>
                      <a:noFill/>
                    </a:lnL>
                    <a:lnR>
                      <a:noFill/>
                    </a:lnR>
                    <a:lnT>
                      <a:noFill/>
                    </a:lnT>
                    <a:lnB>
                      <a:noFill/>
                    </a:lnB>
                  </a:tcPr>
                </a:tc>
              </a:tr>
              <a:tr h="263637">
                <a:tc>
                  <a:txBody>
                    <a:bodyPr/>
                    <a:lstStyle/>
                    <a:p>
                      <a:pPr algn="l" fontAlgn="b"/>
                      <a:endParaRPr lang="en-US" sz="1000" b="0" i="0" u="none" strike="noStrike" dirty="0">
                        <a:latin typeface="Arial"/>
                      </a:endParaRPr>
                    </a:p>
                  </a:txBody>
                  <a:tcPr marL="9525" marR="9525" marT="9520" marB="0" anchor="b">
                    <a:lnL>
                      <a:noFill/>
                    </a:lnL>
                    <a:lnR>
                      <a:noFill/>
                    </a:lnR>
                    <a:lnT>
                      <a:noFill/>
                    </a:lnT>
                    <a:lnB>
                      <a:noFill/>
                    </a:lnB>
                  </a:tcPr>
                </a:tc>
                <a:tc>
                  <a:txBody>
                    <a:bodyPr/>
                    <a:lstStyle/>
                    <a:p>
                      <a:pPr algn="r" fontAlgn="b"/>
                      <a:endParaRPr lang="en-US" sz="1000" b="0" i="0" u="none" strike="noStrike" dirty="0">
                        <a:solidFill>
                          <a:srgbClr val="C00000"/>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latin typeface="Arial"/>
                      </a:endParaRPr>
                    </a:p>
                  </a:txBody>
                  <a:tcPr marL="9525" marR="9525" marT="9520" marB="0" anchor="b">
                    <a:lnL>
                      <a:noFill/>
                    </a:lnL>
                    <a:lnR>
                      <a:noFill/>
                    </a:lnR>
                    <a:lnT>
                      <a:noFill/>
                    </a:lnT>
                    <a:lnB>
                      <a:noFill/>
                    </a:lnB>
                  </a:tcPr>
                </a:tc>
                <a:tc>
                  <a:txBody>
                    <a:bodyPr/>
                    <a:lstStyle/>
                    <a:p>
                      <a:pPr algn="r" fontAlgn="b"/>
                      <a:endParaRPr lang="en-US" sz="1000" b="0" i="0" u="none" strike="noStrike" dirty="0">
                        <a:latin typeface="Arial"/>
                      </a:endParaRPr>
                    </a:p>
                  </a:txBody>
                  <a:tcPr marL="9525" marR="9525" marT="9520" marB="0" anchor="b">
                    <a:lnL>
                      <a:noFill/>
                    </a:lnL>
                    <a:lnR>
                      <a:noFill/>
                    </a:lnR>
                    <a:lnT>
                      <a:noFill/>
                    </a:lnT>
                    <a:lnB>
                      <a:noFill/>
                    </a:lnB>
                  </a:tcPr>
                </a:tc>
              </a:tr>
              <a:tr h="263637">
                <a:tc>
                  <a:txBody>
                    <a:bodyPr/>
                    <a:lstStyle/>
                    <a:p>
                      <a:pPr algn="l" fontAlgn="b"/>
                      <a:r>
                        <a:rPr lang="en-US" sz="1000" b="0" i="0" u="none" strike="noStrike" dirty="0">
                          <a:latin typeface="Arial"/>
                        </a:rPr>
                        <a:t>Vacation (10 days)</a:t>
                      </a:r>
                    </a:p>
                  </a:txBody>
                  <a:tcPr marL="9525" marR="9525" marT="9520" marB="0" anchor="b">
                    <a:lnL>
                      <a:noFill/>
                    </a:lnL>
                    <a:lnR>
                      <a:noFill/>
                    </a:lnR>
                    <a:lnT>
                      <a:noFill/>
                    </a:lnT>
                    <a:lnB>
                      <a:noFill/>
                    </a:lnB>
                  </a:tcPr>
                </a:tc>
                <a:tc>
                  <a:txBody>
                    <a:bodyPr/>
                    <a:lstStyle/>
                    <a:p>
                      <a:pPr algn="r" fontAlgn="b"/>
                      <a:r>
                        <a:rPr lang="en-US" sz="1000" b="0" i="0" u="none" strike="noStrike" dirty="0" smtClean="0">
                          <a:solidFill>
                            <a:schemeClr val="tx1"/>
                          </a:solidFill>
                          <a:latin typeface="Arial"/>
                        </a:rPr>
                        <a:t>80</a:t>
                      </a:r>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r" fontAlgn="b"/>
                      <a:endParaRPr lang="en-US" sz="1000" b="0" i="0" u="none" strike="noStrike" dirty="0">
                        <a:latin typeface="Arial"/>
                      </a:endParaRPr>
                    </a:p>
                  </a:txBody>
                  <a:tcPr marL="9525" marR="9525" marT="9520" marB="0" anchor="b">
                    <a:lnL>
                      <a:noFill/>
                    </a:lnL>
                    <a:lnR>
                      <a:noFill/>
                    </a:lnR>
                    <a:lnT>
                      <a:noFill/>
                    </a:lnT>
                    <a:lnB>
                      <a:noFill/>
                    </a:lnB>
                  </a:tcPr>
                </a:tc>
              </a:tr>
              <a:tr h="263637">
                <a:tc>
                  <a:txBody>
                    <a:bodyPr/>
                    <a:lstStyle/>
                    <a:p>
                      <a:pPr algn="l" fontAlgn="b"/>
                      <a:r>
                        <a:rPr lang="en-US" sz="1000" b="0" i="0" u="none" strike="noStrike" dirty="0">
                          <a:latin typeface="Arial"/>
                        </a:rPr>
                        <a:t>Holidays </a:t>
                      </a:r>
                      <a:r>
                        <a:rPr lang="en-US" sz="1000" b="0" i="0" u="none" strike="noStrike" dirty="0" smtClean="0">
                          <a:latin typeface="Arial"/>
                        </a:rPr>
                        <a:t>(8 </a:t>
                      </a:r>
                      <a:r>
                        <a:rPr lang="en-US" sz="1000" b="0" i="0" u="none" strike="noStrike" dirty="0">
                          <a:latin typeface="Arial"/>
                        </a:rPr>
                        <a:t>days)</a:t>
                      </a:r>
                    </a:p>
                  </a:txBody>
                  <a:tcPr marL="9525" marR="9525" marT="9520" marB="0" anchor="b">
                    <a:lnL>
                      <a:noFill/>
                    </a:lnL>
                    <a:lnR>
                      <a:noFill/>
                    </a:lnR>
                    <a:lnT>
                      <a:noFill/>
                    </a:lnT>
                    <a:lnB>
                      <a:noFill/>
                    </a:lnB>
                  </a:tcPr>
                </a:tc>
                <a:tc>
                  <a:txBody>
                    <a:bodyPr/>
                    <a:lstStyle/>
                    <a:p>
                      <a:pPr algn="r" fontAlgn="b"/>
                      <a:r>
                        <a:rPr lang="en-US" sz="1000" b="0" i="0" u="none" strike="noStrike" dirty="0" smtClean="0">
                          <a:solidFill>
                            <a:schemeClr val="tx1"/>
                          </a:solidFill>
                          <a:latin typeface="Arial"/>
                        </a:rPr>
                        <a:t>64</a:t>
                      </a:r>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r" fontAlgn="b"/>
                      <a:endParaRPr lang="en-US" sz="1000" b="0" i="0" u="none" strike="noStrike" dirty="0">
                        <a:latin typeface="Arial"/>
                      </a:endParaRPr>
                    </a:p>
                  </a:txBody>
                  <a:tcPr marL="9525" marR="9525" marT="9520" marB="0" anchor="b">
                    <a:lnL>
                      <a:noFill/>
                    </a:lnL>
                    <a:lnR>
                      <a:noFill/>
                    </a:lnR>
                    <a:lnT>
                      <a:noFill/>
                    </a:lnT>
                    <a:lnB>
                      <a:noFill/>
                    </a:lnB>
                  </a:tcPr>
                </a:tc>
              </a:tr>
              <a:tr h="263637">
                <a:tc>
                  <a:txBody>
                    <a:bodyPr/>
                    <a:lstStyle/>
                    <a:p>
                      <a:pPr algn="l" fontAlgn="b"/>
                      <a:r>
                        <a:rPr lang="en-US" sz="1000" b="0" i="0" u="none" strike="noStrike" dirty="0" smtClean="0">
                          <a:latin typeface="Arial"/>
                        </a:rPr>
                        <a:t>Sick </a:t>
                      </a:r>
                      <a:r>
                        <a:rPr lang="en-US" sz="1000" b="0" i="0" u="none" strike="noStrike" dirty="0">
                          <a:latin typeface="Arial"/>
                        </a:rPr>
                        <a:t>(3 days)</a:t>
                      </a:r>
                    </a:p>
                  </a:txBody>
                  <a:tcPr marL="9525" marR="9525" marT="9520" marB="0" anchor="b">
                    <a:lnL>
                      <a:noFill/>
                    </a:lnL>
                    <a:lnR>
                      <a:noFill/>
                    </a:lnR>
                    <a:lnT>
                      <a:noFill/>
                    </a:lnT>
                    <a:lnB>
                      <a:noFill/>
                    </a:lnB>
                  </a:tcPr>
                </a:tc>
                <a:tc>
                  <a:txBody>
                    <a:bodyPr/>
                    <a:lstStyle/>
                    <a:p>
                      <a:pPr algn="r" fontAlgn="b"/>
                      <a:r>
                        <a:rPr lang="en-US" sz="1000" b="0" i="0" u="none" strike="noStrike" dirty="0">
                          <a:solidFill>
                            <a:schemeClr val="tx1"/>
                          </a:solidFill>
                          <a:latin typeface="Arial"/>
                        </a:rPr>
                        <a:t>24</a:t>
                      </a: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r" fontAlgn="b"/>
                      <a:endParaRPr lang="en-US" sz="1000" b="0" i="0" u="none" strike="noStrike" dirty="0">
                        <a:latin typeface="Arial"/>
                      </a:endParaRPr>
                    </a:p>
                  </a:txBody>
                  <a:tcPr marL="9525" marR="9525" marT="9520" marB="0" anchor="b">
                    <a:lnL>
                      <a:noFill/>
                    </a:lnL>
                    <a:lnR>
                      <a:noFill/>
                    </a:lnR>
                    <a:lnT>
                      <a:noFill/>
                    </a:lnT>
                    <a:lnB>
                      <a:noFill/>
                    </a:lnB>
                  </a:tcPr>
                </a:tc>
              </a:tr>
              <a:tr h="263637">
                <a:tc>
                  <a:txBody>
                    <a:bodyPr/>
                    <a:lstStyle/>
                    <a:p>
                      <a:pPr algn="l" fontAlgn="b"/>
                      <a:r>
                        <a:rPr lang="en-US" sz="1000" b="0" i="0" u="none" strike="noStrike" dirty="0">
                          <a:latin typeface="Arial"/>
                        </a:rPr>
                        <a:t>Training (3 days)</a:t>
                      </a:r>
                    </a:p>
                  </a:txBody>
                  <a:tcPr marL="9525" marR="9525" marT="9520" marB="0" anchor="b">
                    <a:lnL>
                      <a:noFill/>
                    </a:lnL>
                    <a:lnR>
                      <a:noFill/>
                    </a:lnR>
                    <a:lnT>
                      <a:noFill/>
                    </a:lnT>
                    <a:lnB>
                      <a:noFill/>
                    </a:lnB>
                  </a:tcPr>
                </a:tc>
                <a:tc>
                  <a:txBody>
                    <a:bodyPr/>
                    <a:lstStyle/>
                    <a:p>
                      <a:pPr algn="r" fontAlgn="b"/>
                      <a:r>
                        <a:rPr lang="en-US" sz="1000" b="0" i="0" u="sng" strike="noStrike" dirty="0">
                          <a:solidFill>
                            <a:schemeClr val="tx1"/>
                          </a:solidFill>
                          <a:latin typeface="Arial"/>
                        </a:rPr>
                        <a:t>24</a:t>
                      </a:r>
                    </a:p>
                  </a:txBody>
                  <a:tcPr marL="9525" marR="9525" marT="9520" marB="0" anchor="b">
                    <a:lnL>
                      <a:noFill/>
                    </a:lnL>
                    <a:lnR>
                      <a:noFill/>
                    </a:lnR>
                    <a:lnT>
                      <a:noFill/>
                    </a:lnT>
                    <a:lnB>
                      <a:noFill/>
                    </a:lnB>
                  </a:tcPr>
                </a:tc>
                <a:tc>
                  <a:txBody>
                    <a:bodyPr/>
                    <a:lstStyle/>
                    <a:p>
                      <a:pPr algn="ctr" fontAlgn="b"/>
                      <a:endParaRPr lang="en-US" sz="1000" b="0" i="0" u="sng" strike="noStrike" dirty="0">
                        <a:solidFill>
                          <a:schemeClr val="tx1"/>
                        </a:solidFill>
                        <a:latin typeface="Arial"/>
                      </a:endParaRPr>
                    </a:p>
                  </a:txBody>
                  <a:tcPr marL="9525" marR="9525" marT="9520" marB="0" anchor="b">
                    <a:lnL>
                      <a:noFill/>
                    </a:lnL>
                    <a:lnR>
                      <a:noFill/>
                    </a:lnR>
                    <a:lnT>
                      <a:noFill/>
                    </a:lnT>
                    <a:lnB>
                      <a:noFill/>
                    </a:lnB>
                  </a:tcPr>
                </a:tc>
                <a:tc>
                  <a:txBody>
                    <a:bodyPr/>
                    <a:lstStyle/>
                    <a:p>
                      <a:pPr algn="r" fontAlgn="b"/>
                      <a:endParaRPr lang="en-US" sz="1000" b="0" i="0" u="sng" strike="noStrike" dirty="0">
                        <a:latin typeface="Arial"/>
                      </a:endParaRPr>
                    </a:p>
                  </a:txBody>
                  <a:tcPr marL="9525" marR="9525" marT="9520" marB="0" anchor="b">
                    <a:lnL>
                      <a:noFill/>
                    </a:lnL>
                    <a:lnR>
                      <a:noFill/>
                    </a:lnR>
                    <a:lnT>
                      <a:noFill/>
                    </a:lnT>
                    <a:lnB>
                      <a:noFill/>
                    </a:lnB>
                  </a:tcPr>
                </a:tc>
              </a:tr>
              <a:tr h="263637">
                <a:tc>
                  <a:txBody>
                    <a:bodyPr/>
                    <a:lstStyle/>
                    <a:p>
                      <a:pPr algn="r" fontAlgn="b"/>
                      <a:r>
                        <a:rPr lang="en-US" sz="1000" b="1" i="0" u="none" strike="noStrike" dirty="0" smtClean="0">
                          <a:latin typeface="Arial"/>
                        </a:rPr>
                        <a:t>Total</a:t>
                      </a:r>
                      <a:endParaRPr lang="en-US" sz="1000" b="1" i="0" u="none" strike="noStrike" dirty="0">
                        <a:latin typeface="Arial"/>
                      </a:endParaRPr>
                    </a:p>
                  </a:txBody>
                  <a:tcPr marL="9525" marR="9525" marT="9520" marB="0" anchor="b">
                    <a:lnL>
                      <a:noFill/>
                    </a:lnL>
                    <a:lnR>
                      <a:noFill/>
                    </a:lnR>
                    <a:lnT>
                      <a:noFill/>
                    </a:lnT>
                    <a:lnB>
                      <a:noFill/>
                    </a:lnB>
                  </a:tcPr>
                </a:tc>
                <a:tc>
                  <a:txBody>
                    <a:bodyPr/>
                    <a:lstStyle/>
                    <a:p>
                      <a:pPr algn="r" fontAlgn="b"/>
                      <a:r>
                        <a:rPr lang="en-US" sz="1000" b="1" i="0" u="none" strike="noStrike" dirty="0" smtClean="0">
                          <a:solidFill>
                            <a:schemeClr val="tx1"/>
                          </a:solidFill>
                          <a:latin typeface="Arial"/>
                        </a:rPr>
                        <a:t>192</a:t>
                      </a:r>
                      <a:endParaRPr lang="en-US" sz="1000" b="1"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r>
                        <a:rPr lang="en-US" sz="1000" b="1" i="0" u="none" strike="noStrike" kern="1200" smtClean="0">
                          <a:solidFill>
                            <a:schemeClr val="tx1"/>
                          </a:solidFill>
                          <a:latin typeface="Arial"/>
                          <a:ea typeface="+mn-ea"/>
                          <a:cs typeface="+mn-cs"/>
                        </a:rPr>
                        <a:t>9.2%</a:t>
                      </a:r>
                      <a:endParaRPr lang="en-US" sz="1000" b="1" i="0" u="none" strike="noStrike" kern="1200" dirty="0">
                        <a:solidFill>
                          <a:schemeClr val="tx1"/>
                        </a:solidFill>
                        <a:latin typeface="Arial"/>
                        <a:ea typeface="+mn-ea"/>
                        <a:cs typeface="+mn-cs"/>
                      </a:endParaRPr>
                    </a:p>
                  </a:txBody>
                  <a:tcPr marL="9525" marR="9525" marT="9520" marB="0" anchor="b">
                    <a:lnL>
                      <a:noFill/>
                    </a:lnL>
                    <a:lnR>
                      <a:noFill/>
                    </a:lnR>
                    <a:lnT>
                      <a:noFill/>
                    </a:lnT>
                    <a:lnB>
                      <a:noFill/>
                    </a:lnB>
                  </a:tcPr>
                </a:tc>
                <a:tc>
                  <a:txBody>
                    <a:bodyPr/>
                    <a:lstStyle/>
                    <a:p>
                      <a:pPr algn="r" fontAlgn="b"/>
                      <a:endParaRPr lang="en-US" sz="1000" b="1" i="0" u="none" strike="noStrike" kern="1200" dirty="0">
                        <a:solidFill>
                          <a:srgbClr val="C00000"/>
                        </a:solidFill>
                        <a:latin typeface="Arial"/>
                        <a:ea typeface="+mn-ea"/>
                        <a:cs typeface="+mn-cs"/>
                      </a:endParaRPr>
                    </a:p>
                  </a:txBody>
                  <a:tcPr marL="9525" marR="9525" marT="9520" marB="0" anchor="b">
                    <a:lnL>
                      <a:noFill/>
                    </a:lnL>
                    <a:lnR>
                      <a:noFill/>
                    </a:lnR>
                    <a:lnT>
                      <a:noFill/>
                    </a:lnT>
                    <a:lnB>
                      <a:noFill/>
                    </a:lnB>
                  </a:tcPr>
                </a:tc>
              </a:tr>
              <a:tr h="314317">
                <a:tc>
                  <a:txBody>
                    <a:bodyPr/>
                    <a:lstStyle/>
                    <a:p>
                      <a:pPr algn="l" fontAlgn="b"/>
                      <a:endParaRPr lang="en-US" sz="1000" b="1" i="0" u="sng" strike="noStrike" dirty="0">
                        <a:latin typeface="Arial"/>
                      </a:endParaRPr>
                    </a:p>
                  </a:txBody>
                  <a:tcPr marL="9525" marR="9525" marT="9520" marB="0" anchor="b">
                    <a:lnL>
                      <a:noFill/>
                    </a:lnL>
                    <a:lnR>
                      <a:noFill/>
                    </a:lnR>
                    <a:lnT>
                      <a:noFill/>
                    </a:lnT>
                    <a:lnB>
                      <a:noFill/>
                    </a:lnB>
                  </a:tcPr>
                </a:tc>
                <a:tc>
                  <a:txBody>
                    <a:bodyPr/>
                    <a:lstStyle/>
                    <a:p>
                      <a:pPr algn="r" fontAlgn="b"/>
                      <a:endParaRPr lang="en-US" sz="1000" b="1"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kern="1200" dirty="0" smtClean="0">
                        <a:solidFill>
                          <a:schemeClr val="tx2">
                            <a:lumMod val="50000"/>
                          </a:schemeClr>
                        </a:solidFill>
                        <a:latin typeface="Arial"/>
                        <a:ea typeface="+mn-ea"/>
                        <a:cs typeface="+mn-cs"/>
                      </a:endParaRPr>
                    </a:p>
                  </a:txBody>
                  <a:tcPr marL="9525" marR="9525" marT="9520" marB="0" anchor="b">
                    <a:lnL>
                      <a:noFill/>
                    </a:lnL>
                    <a:lnR>
                      <a:noFill/>
                    </a:lnR>
                    <a:lnT>
                      <a:noFill/>
                    </a:lnT>
                    <a:lnB>
                      <a:noFill/>
                    </a:lnB>
                    <a:solidFill>
                      <a:schemeClr val="accent2">
                        <a:lumMod val="20000"/>
                        <a:lumOff val="80000"/>
                      </a:schemeClr>
                    </a:solidFill>
                  </a:tcPr>
                </a:tc>
              </a:tr>
              <a:tr h="291948">
                <a:tc>
                  <a:txBody>
                    <a:bodyPr/>
                    <a:lstStyle/>
                    <a:p>
                      <a:pPr algn="r" fontAlgn="b"/>
                      <a:r>
                        <a:rPr lang="en-US" sz="1000" b="1" i="0" u="none" strike="noStrike" dirty="0" smtClean="0">
                          <a:latin typeface="Arial"/>
                        </a:rPr>
                        <a:t>Hours Remaining:</a:t>
                      </a:r>
                      <a:endParaRPr lang="en-US" sz="1000" b="1" i="0" u="none" strike="noStrike" dirty="0">
                        <a:latin typeface="Arial"/>
                      </a:endParaRPr>
                    </a:p>
                  </a:txBody>
                  <a:tcPr marL="9525" marR="9525" marT="9520" marB="0" anchor="b">
                    <a:lnL>
                      <a:noFill/>
                    </a:lnL>
                    <a:lnR>
                      <a:noFill/>
                    </a:lnR>
                    <a:lnT>
                      <a:noFill/>
                    </a:lnT>
                    <a:lnB>
                      <a:noFill/>
                    </a:lnB>
                  </a:tcPr>
                </a:tc>
                <a:tc>
                  <a:txBody>
                    <a:bodyPr/>
                    <a:lstStyle/>
                    <a:p>
                      <a:pPr algn="r" fontAlgn="b"/>
                      <a:r>
                        <a:rPr lang="en-US" sz="1000" b="1" i="0" u="none" strike="noStrike" dirty="0" smtClean="0">
                          <a:solidFill>
                            <a:schemeClr val="tx1"/>
                          </a:solidFill>
                          <a:latin typeface="Arial"/>
                        </a:rPr>
                        <a:t>1888</a:t>
                      </a:r>
                      <a:endParaRPr lang="en-US" sz="1000" b="1"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kern="1200" dirty="0" smtClean="0">
                        <a:solidFill>
                          <a:schemeClr val="tx2">
                            <a:lumMod val="50000"/>
                          </a:schemeClr>
                        </a:solidFill>
                        <a:latin typeface="Arial"/>
                        <a:ea typeface="+mn-ea"/>
                        <a:cs typeface="+mn-cs"/>
                      </a:endParaRPr>
                    </a:p>
                  </a:txBody>
                  <a:tcPr marL="9525" marR="9525" marT="9520" marB="0" anchor="b">
                    <a:lnL>
                      <a:noFill/>
                    </a:lnL>
                    <a:lnR>
                      <a:noFill/>
                    </a:lnR>
                    <a:lnT>
                      <a:noFill/>
                    </a:lnT>
                    <a:lnB>
                      <a:noFill/>
                    </a:lnB>
                    <a:solidFill>
                      <a:schemeClr val="accent2">
                        <a:lumMod val="20000"/>
                        <a:lumOff val="80000"/>
                      </a:schemeClr>
                    </a:solidFill>
                  </a:tcPr>
                </a:tc>
              </a:tr>
              <a:tr h="263637">
                <a:tc>
                  <a:txBody>
                    <a:bodyPr/>
                    <a:lstStyle/>
                    <a:p>
                      <a:pPr algn="l" fontAlgn="b"/>
                      <a:endParaRPr lang="en-US" sz="1000" b="0" i="0" u="none" strike="noStrike" dirty="0">
                        <a:latin typeface="Arial"/>
                      </a:endParaRPr>
                    </a:p>
                  </a:txBody>
                  <a:tcPr marL="9525" marR="9525" marT="9520" marB="0" anchor="b">
                    <a:lnL>
                      <a:noFill/>
                    </a:lnL>
                    <a:lnR>
                      <a:noFill/>
                    </a:lnR>
                    <a:lnT>
                      <a:noFill/>
                    </a:lnT>
                    <a:lnB>
                      <a:noFill/>
                    </a:lnB>
                  </a:tcPr>
                </a:tc>
                <a:tc>
                  <a:txBody>
                    <a:bodyPr/>
                    <a:lstStyle/>
                    <a:p>
                      <a:pPr algn="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2">
                            <a:lumMod val="50000"/>
                          </a:schemeClr>
                        </a:solidFill>
                        <a:latin typeface="Arial"/>
                      </a:endParaRPr>
                    </a:p>
                  </a:txBody>
                  <a:tcPr marL="9525" marR="9525" marT="9520" marB="0" anchor="b">
                    <a:lnL>
                      <a:noFill/>
                    </a:lnL>
                    <a:lnR>
                      <a:noFill/>
                    </a:lnR>
                    <a:lnT>
                      <a:noFill/>
                    </a:lnT>
                    <a:lnB>
                      <a:noFill/>
                    </a:lnB>
                    <a:solidFill>
                      <a:schemeClr val="accent2">
                        <a:lumMod val="20000"/>
                        <a:lumOff val="80000"/>
                      </a:schemeClr>
                    </a:solidFill>
                  </a:tcPr>
                </a:tc>
              </a:tr>
              <a:tr h="518431">
                <a:tc>
                  <a:txBody>
                    <a:bodyPr/>
                    <a:lstStyle/>
                    <a:p>
                      <a:pPr algn="l" fontAlgn="b"/>
                      <a:r>
                        <a:rPr lang="en-US" sz="1000" b="0" i="0" u="none" strike="noStrike" dirty="0">
                          <a:latin typeface="Arial"/>
                        </a:rPr>
                        <a:t>Drive Time (10 hours per week)</a:t>
                      </a:r>
                    </a:p>
                  </a:txBody>
                  <a:tcPr marL="9525" marR="9525" marT="9520" marB="0" anchor="b">
                    <a:lnL>
                      <a:noFill/>
                    </a:lnL>
                    <a:lnR>
                      <a:noFill/>
                    </a:lnR>
                    <a:lnT>
                      <a:noFill/>
                    </a:lnT>
                    <a:lnB>
                      <a:noFill/>
                    </a:lnB>
                  </a:tcPr>
                </a:tc>
                <a:tc>
                  <a:txBody>
                    <a:bodyPr/>
                    <a:lstStyle/>
                    <a:p>
                      <a:pPr algn="r" fontAlgn="b"/>
                      <a:r>
                        <a:rPr lang="en-US" sz="1000" b="0" i="0" u="none" strike="noStrike" dirty="0">
                          <a:solidFill>
                            <a:schemeClr val="tx1"/>
                          </a:solidFill>
                          <a:latin typeface="Arial"/>
                        </a:rPr>
                        <a:t>520</a:t>
                      </a: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2">
                            <a:lumMod val="50000"/>
                          </a:schemeClr>
                        </a:solidFill>
                        <a:latin typeface="Arial"/>
                      </a:endParaRPr>
                    </a:p>
                  </a:txBody>
                  <a:tcPr marL="9525" marR="9525" marT="9520" marB="0" anchor="b">
                    <a:lnL>
                      <a:noFill/>
                    </a:lnL>
                    <a:lnR>
                      <a:noFill/>
                    </a:lnR>
                    <a:lnT>
                      <a:noFill/>
                    </a:lnT>
                    <a:lnB>
                      <a:noFill/>
                    </a:lnB>
                    <a:solidFill>
                      <a:schemeClr val="accent2">
                        <a:lumMod val="20000"/>
                        <a:lumOff val="80000"/>
                      </a:schemeClr>
                    </a:solidFill>
                  </a:tcPr>
                </a:tc>
              </a:tr>
              <a:tr h="518431">
                <a:tc>
                  <a:txBody>
                    <a:bodyPr/>
                    <a:lstStyle/>
                    <a:p>
                      <a:pPr algn="l" fontAlgn="b"/>
                      <a:r>
                        <a:rPr lang="en-US" sz="1000" b="0" i="0" u="none" strike="noStrike" dirty="0">
                          <a:latin typeface="Arial"/>
                        </a:rPr>
                        <a:t>Call Backs (.</a:t>
                      </a:r>
                      <a:r>
                        <a:rPr lang="en-US" sz="1000" b="0" i="0" u="none" strike="noStrike" dirty="0" smtClean="0">
                          <a:latin typeface="Arial"/>
                        </a:rPr>
                        <a:t>25 </a:t>
                      </a:r>
                      <a:r>
                        <a:rPr lang="en-US" sz="1000" b="0" i="0" u="none" strike="noStrike" dirty="0">
                          <a:latin typeface="Arial"/>
                        </a:rPr>
                        <a:t>hours per week)</a:t>
                      </a:r>
                    </a:p>
                  </a:txBody>
                  <a:tcPr marL="9525" marR="9525" marT="9520" marB="0" anchor="b">
                    <a:lnL>
                      <a:noFill/>
                    </a:lnL>
                    <a:lnR>
                      <a:noFill/>
                    </a:lnR>
                    <a:lnT>
                      <a:noFill/>
                    </a:lnT>
                    <a:lnB>
                      <a:noFill/>
                    </a:lnB>
                  </a:tcPr>
                </a:tc>
                <a:tc>
                  <a:txBody>
                    <a:bodyPr/>
                    <a:lstStyle/>
                    <a:p>
                      <a:pPr algn="r" fontAlgn="b"/>
                      <a:r>
                        <a:rPr lang="en-US" sz="1000" b="0" i="0" u="none" strike="noStrike" dirty="0" smtClean="0">
                          <a:solidFill>
                            <a:schemeClr val="tx1"/>
                          </a:solidFill>
                          <a:latin typeface="Arial"/>
                        </a:rPr>
                        <a:t>13</a:t>
                      </a:r>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2">
                            <a:lumMod val="50000"/>
                          </a:schemeClr>
                        </a:solidFill>
                        <a:latin typeface="Arial"/>
                      </a:endParaRPr>
                    </a:p>
                  </a:txBody>
                  <a:tcPr marL="9525" marR="9525" marT="9520" marB="0" anchor="b">
                    <a:lnL>
                      <a:noFill/>
                    </a:lnL>
                    <a:lnR>
                      <a:noFill/>
                    </a:lnR>
                    <a:lnT>
                      <a:noFill/>
                    </a:lnT>
                    <a:lnB>
                      <a:noFill/>
                    </a:lnB>
                    <a:solidFill>
                      <a:schemeClr val="accent2">
                        <a:lumMod val="20000"/>
                        <a:lumOff val="80000"/>
                      </a:schemeClr>
                    </a:solidFill>
                  </a:tcPr>
                </a:tc>
              </a:tr>
              <a:tr h="263637">
                <a:tc>
                  <a:txBody>
                    <a:bodyPr/>
                    <a:lstStyle/>
                    <a:p>
                      <a:pPr algn="l" fontAlgn="b"/>
                      <a:r>
                        <a:rPr lang="en-US" sz="1000" b="0" i="0" u="none" strike="noStrike" dirty="0">
                          <a:latin typeface="Arial"/>
                        </a:rPr>
                        <a:t>Warranty (</a:t>
                      </a:r>
                      <a:r>
                        <a:rPr lang="en-US" sz="1000" b="0" i="0" u="none" strike="noStrike" dirty="0" smtClean="0">
                          <a:latin typeface="Arial"/>
                        </a:rPr>
                        <a:t>1 </a:t>
                      </a:r>
                      <a:r>
                        <a:rPr lang="en-US" sz="1000" b="0" i="0" u="none" strike="noStrike" dirty="0">
                          <a:latin typeface="Arial"/>
                        </a:rPr>
                        <a:t>hour per week)</a:t>
                      </a:r>
                    </a:p>
                  </a:txBody>
                  <a:tcPr marL="9525" marR="9525" marT="9520" marB="0" anchor="b">
                    <a:lnL>
                      <a:noFill/>
                    </a:lnL>
                    <a:lnR>
                      <a:noFill/>
                    </a:lnR>
                    <a:lnT>
                      <a:noFill/>
                    </a:lnT>
                    <a:lnB>
                      <a:noFill/>
                    </a:lnB>
                  </a:tcPr>
                </a:tc>
                <a:tc>
                  <a:txBody>
                    <a:bodyPr/>
                    <a:lstStyle/>
                    <a:p>
                      <a:pPr algn="r" fontAlgn="b"/>
                      <a:r>
                        <a:rPr lang="en-US" sz="1000" b="0" i="0" u="none" strike="noStrike" dirty="0">
                          <a:solidFill>
                            <a:schemeClr val="tx1"/>
                          </a:solidFill>
                          <a:latin typeface="Arial"/>
                        </a:rPr>
                        <a:t>52</a:t>
                      </a: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none" strike="noStrike" dirty="0">
                        <a:solidFill>
                          <a:schemeClr val="tx2">
                            <a:lumMod val="50000"/>
                          </a:schemeClr>
                        </a:solidFill>
                        <a:latin typeface="Arial"/>
                      </a:endParaRPr>
                    </a:p>
                  </a:txBody>
                  <a:tcPr marL="9525" marR="9525" marT="9520" marB="0" anchor="b">
                    <a:lnL>
                      <a:noFill/>
                    </a:lnL>
                    <a:lnR>
                      <a:noFill/>
                    </a:lnR>
                    <a:lnT>
                      <a:noFill/>
                    </a:lnT>
                    <a:lnB>
                      <a:noFill/>
                    </a:lnB>
                    <a:solidFill>
                      <a:schemeClr val="accent2">
                        <a:lumMod val="20000"/>
                        <a:lumOff val="80000"/>
                      </a:schemeClr>
                    </a:solidFill>
                  </a:tcPr>
                </a:tc>
              </a:tr>
              <a:tr h="263637">
                <a:tc>
                  <a:txBody>
                    <a:bodyPr/>
                    <a:lstStyle/>
                    <a:p>
                      <a:pPr algn="l" fontAlgn="b"/>
                      <a:r>
                        <a:rPr lang="en-US" sz="1000" b="0" i="0" u="none" strike="noStrike" dirty="0">
                          <a:latin typeface="Arial"/>
                        </a:rPr>
                        <a:t>Meetings (</a:t>
                      </a:r>
                      <a:r>
                        <a:rPr lang="en-US" sz="1000" b="0" i="0" u="none" strike="noStrike" dirty="0" smtClean="0">
                          <a:latin typeface="Arial"/>
                        </a:rPr>
                        <a:t>1 </a:t>
                      </a:r>
                      <a:r>
                        <a:rPr lang="en-US" sz="1000" b="0" i="0" u="none" strike="noStrike" dirty="0">
                          <a:latin typeface="Arial"/>
                        </a:rPr>
                        <a:t>hour per week)</a:t>
                      </a:r>
                    </a:p>
                  </a:txBody>
                  <a:tcPr marL="9525" marR="9525" marT="9520" marB="0" anchor="b">
                    <a:lnL>
                      <a:noFill/>
                    </a:lnL>
                    <a:lnR>
                      <a:noFill/>
                    </a:lnR>
                    <a:lnT>
                      <a:noFill/>
                    </a:lnT>
                    <a:lnB>
                      <a:noFill/>
                    </a:lnB>
                  </a:tcPr>
                </a:tc>
                <a:tc>
                  <a:txBody>
                    <a:bodyPr/>
                    <a:lstStyle/>
                    <a:p>
                      <a:pPr algn="r" fontAlgn="b"/>
                      <a:r>
                        <a:rPr lang="en-US" sz="1000" b="0" i="0" u="none" strike="noStrike" dirty="0">
                          <a:solidFill>
                            <a:schemeClr val="tx1"/>
                          </a:solidFill>
                          <a:latin typeface="Arial"/>
                        </a:rPr>
                        <a:t>52</a:t>
                      </a:r>
                    </a:p>
                  </a:txBody>
                  <a:tcPr marL="9525" marR="9525" marT="9520" marB="0" anchor="b">
                    <a:lnL>
                      <a:noFill/>
                    </a:lnL>
                    <a:lnR>
                      <a:noFill/>
                    </a:lnR>
                    <a:lnT>
                      <a:noFill/>
                    </a:lnT>
                    <a:lnB>
                      <a:noFill/>
                    </a:lnB>
                  </a:tcPr>
                </a:tc>
                <a:tc>
                  <a:txBody>
                    <a:bodyPr/>
                    <a:lstStyle/>
                    <a:p>
                      <a:pPr algn="ctr" fontAlgn="b"/>
                      <a:endParaRPr lang="en-US" sz="1000" b="0" i="0" u="sng"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endParaRPr lang="en-US" sz="1000" b="0" i="0" u="sng" strike="noStrike" dirty="0">
                        <a:solidFill>
                          <a:schemeClr val="tx2">
                            <a:lumMod val="50000"/>
                          </a:schemeClr>
                        </a:solidFill>
                        <a:latin typeface="Arial"/>
                      </a:endParaRPr>
                    </a:p>
                  </a:txBody>
                  <a:tcPr marL="9525" marR="9525" marT="9520" marB="0" anchor="b">
                    <a:lnL>
                      <a:noFill/>
                    </a:lnL>
                    <a:lnR>
                      <a:noFill/>
                    </a:lnR>
                    <a:lnT>
                      <a:noFill/>
                    </a:lnT>
                    <a:lnB>
                      <a:noFill/>
                    </a:lnB>
                    <a:solidFill>
                      <a:schemeClr val="accent2">
                        <a:lumMod val="20000"/>
                        <a:lumOff val="80000"/>
                      </a:schemeClr>
                    </a:solidFill>
                  </a:tcPr>
                </a:tc>
              </a:tr>
              <a:tr h="263637">
                <a:tc>
                  <a:txBody>
                    <a:bodyPr/>
                    <a:lstStyle/>
                    <a:p>
                      <a:pPr algn="l" fontAlgn="b"/>
                      <a:r>
                        <a:rPr lang="en-US" sz="1000" b="0" i="0" u="none" strike="noStrike" dirty="0" smtClean="0">
                          <a:latin typeface="Arial"/>
                        </a:rPr>
                        <a:t>Other (2 hours per week)</a:t>
                      </a:r>
                      <a:endParaRPr lang="en-US" sz="1000" b="0" i="0" u="none" strike="noStrike" dirty="0">
                        <a:latin typeface="Arial"/>
                      </a:endParaRPr>
                    </a:p>
                  </a:txBody>
                  <a:tcPr marL="9525" marR="9525" marT="9520" marB="0" anchor="b">
                    <a:lnL>
                      <a:noFill/>
                    </a:lnL>
                    <a:lnR>
                      <a:noFill/>
                    </a:lnR>
                    <a:lnT>
                      <a:noFill/>
                    </a:lnT>
                    <a:lnB>
                      <a:noFill/>
                    </a:lnB>
                  </a:tcPr>
                </a:tc>
                <a:tc>
                  <a:txBody>
                    <a:bodyPr/>
                    <a:lstStyle/>
                    <a:p>
                      <a:pPr algn="r" fontAlgn="b"/>
                      <a:r>
                        <a:rPr lang="en-US" sz="1000" b="0" i="0" u="sng" strike="noStrike" kern="1200" dirty="0" smtClean="0">
                          <a:solidFill>
                            <a:schemeClr val="tx1"/>
                          </a:solidFill>
                          <a:latin typeface="Arial"/>
                          <a:ea typeface="+mn-ea"/>
                          <a:cs typeface="+mn-cs"/>
                        </a:rPr>
                        <a:t>104</a:t>
                      </a:r>
                      <a:endParaRPr lang="en-US" sz="1000" b="0" i="0" u="sng" strike="noStrike" kern="1200" dirty="0">
                        <a:solidFill>
                          <a:schemeClr val="tx1"/>
                        </a:solidFill>
                        <a:latin typeface="Arial"/>
                        <a:ea typeface="+mn-ea"/>
                        <a:cs typeface="+mn-cs"/>
                      </a:endParaRPr>
                    </a:p>
                  </a:txBody>
                  <a:tcPr marL="9525" marR="9525" marT="9520" marB="0" anchor="b">
                    <a:lnL>
                      <a:noFill/>
                    </a:lnL>
                    <a:lnR>
                      <a:noFill/>
                    </a:lnR>
                    <a:lnT>
                      <a:noFill/>
                    </a:lnT>
                    <a:lnB>
                      <a:noFill/>
                    </a:lnB>
                  </a:tcPr>
                </a:tc>
                <a:tc>
                  <a:txBody>
                    <a:bodyPr/>
                    <a:lstStyle/>
                    <a:p>
                      <a:pPr algn="ctr" fontAlgn="b"/>
                      <a:endParaRPr lang="en-US" sz="1000" b="1" i="0" u="none" strike="noStrike" kern="1200" dirty="0">
                        <a:solidFill>
                          <a:schemeClr val="tx1"/>
                        </a:solidFill>
                        <a:latin typeface="Arial"/>
                        <a:ea typeface="+mn-ea"/>
                        <a:cs typeface="+mn-cs"/>
                      </a:endParaRPr>
                    </a:p>
                  </a:txBody>
                  <a:tcPr marL="9525" marR="9525" marT="9520" marB="0" anchor="b">
                    <a:lnL>
                      <a:noFill/>
                    </a:lnL>
                    <a:lnR>
                      <a:noFill/>
                    </a:lnR>
                    <a:lnT>
                      <a:noFill/>
                    </a:lnT>
                    <a:lnB>
                      <a:noFill/>
                    </a:lnB>
                  </a:tcPr>
                </a:tc>
                <a:tc>
                  <a:txBody>
                    <a:bodyPr/>
                    <a:lstStyle/>
                    <a:p>
                      <a:pPr algn="ctr" fontAlgn="b"/>
                      <a:endParaRPr lang="en-US" sz="1000" b="1" i="0" u="none" strike="noStrike" kern="1200" dirty="0">
                        <a:solidFill>
                          <a:schemeClr val="tx2">
                            <a:lumMod val="50000"/>
                          </a:schemeClr>
                        </a:solidFill>
                        <a:latin typeface="Arial"/>
                        <a:ea typeface="+mn-ea"/>
                        <a:cs typeface="+mn-cs"/>
                      </a:endParaRPr>
                    </a:p>
                  </a:txBody>
                  <a:tcPr marL="9525" marR="9525" marT="9520" marB="0" anchor="b">
                    <a:lnL>
                      <a:noFill/>
                    </a:lnL>
                    <a:lnR>
                      <a:noFill/>
                    </a:lnR>
                    <a:lnT>
                      <a:noFill/>
                    </a:lnT>
                    <a:lnB>
                      <a:noFill/>
                    </a:lnB>
                    <a:solidFill>
                      <a:schemeClr val="accent2">
                        <a:lumMod val="20000"/>
                        <a:lumOff val="80000"/>
                      </a:schemeClr>
                    </a:solidFill>
                  </a:tcPr>
                </a:tc>
              </a:tr>
              <a:tr h="263637">
                <a:tc>
                  <a:txBody>
                    <a:bodyPr/>
                    <a:lstStyle/>
                    <a:p>
                      <a:pPr algn="r" fontAlgn="b"/>
                      <a:r>
                        <a:rPr lang="en-US" sz="1000" b="1" i="0" u="none" strike="noStrike" dirty="0" smtClean="0">
                          <a:latin typeface="Arial"/>
                        </a:rPr>
                        <a:t>Total</a:t>
                      </a:r>
                      <a:endParaRPr lang="en-US" sz="1000" b="1" i="0" u="none" strike="noStrike" dirty="0">
                        <a:latin typeface="Arial"/>
                      </a:endParaRPr>
                    </a:p>
                  </a:txBody>
                  <a:tcPr marL="9525" marR="9525" marT="9520" marB="0" anchor="b">
                    <a:lnL>
                      <a:noFill/>
                    </a:lnL>
                    <a:lnR>
                      <a:noFill/>
                    </a:lnR>
                    <a:lnT>
                      <a:noFill/>
                    </a:lnT>
                    <a:lnB>
                      <a:noFill/>
                    </a:lnB>
                  </a:tcPr>
                </a:tc>
                <a:tc>
                  <a:txBody>
                    <a:bodyPr/>
                    <a:lstStyle/>
                    <a:p>
                      <a:pPr algn="r" fontAlgn="b"/>
                      <a:r>
                        <a:rPr lang="en-US" sz="1000" b="1" i="0" u="none" strike="noStrike" dirty="0" smtClean="0">
                          <a:solidFill>
                            <a:schemeClr val="tx1"/>
                          </a:solidFill>
                          <a:latin typeface="Arial"/>
                        </a:rPr>
                        <a:t>741</a:t>
                      </a:r>
                      <a:endParaRPr lang="en-US" sz="1000" b="1" i="0" u="none" strike="noStrike" dirty="0">
                        <a:solidFill>
                          <a:schemeClr val="tx1"/>
                        </a:solidFill>
                        <a:latin typeface="Arial"/>
                      </a:endParaRPr>
                    </a:p>
                  </a:txBody>
                  <a:tcPr marL="9525" marR="9525" marT="9520" marB="0" anchor="b">
                    <a:lnL>
                      <a:noFill/>
                    </a:lnL>
                    <a:lnR>
                      <a:noFill/>
                    </a:lnR>
                    <a:lnT>
                      <a:noFill/>
                    </a:lnT>
                    <a:lnB>
                      <a:noFill/>
                    </a:lnB>
                  </a:tcPr>
                </a:tc>
                <a:tc>
                  <a:txBody>
                    <a:bodyPr/>
                    <a:lstStyle/>
                    <a:p>
                      <a:pPr algn="ctr" fontAlgn="b"/>
                      <a:r>
                        <a:rPr lang="en-US" sz="1000" b="1" i="0" u="none" strike="noStrike" kern="1200" smtClean="0">
                          <a:solidFill>
                            <a:schemeClr val="tx1"/>
                          </a:solidFill>
                          <a:latin typeface="Arial"/>
                          <a:ea typeface="+mn-ea"/>
                          <a:cs typeface="+mn-cs"/>
                        </a:rPr>
                        <a:t>35.6%</a:t>
                      </a:r>
                      <a:endParaRPr lang="en-US" sz="1000" b="1" i="0" u="none" strike="noStrike" kern="1200" dirty="0">
                        <a:solidFill>
                          <a:schemeClr val="tx1"/>
                        </a:solidFill>
                        <a:latin typeface="Arial"/>
                        <a:ea typeface="+mn-ea"/>
                        <a:cs typeface="+mn-cs"/>
                      </a:endParaRPr>
                    </a:p>
                  </a:txBody>
                  <a:tcPr marL="9525" marR="9525" marT="9520" marB="0" anchor="b">
                    <a:lnL>
                      <a:noFill/>
                    </a:lnL>
                    <a:lnR>
                      <a:noFill/>
                    </a:lnR>
                    <a:lnT>
                      <a:noFill/>
                    </a:lnT>
                    <a:lnB>
                      <a:noFill/>
                    </a:lnB>
                  </a:tcPr>
                </a:tc>
                <a:tc>
                  <a:txBody>
                    <a:bodyPr/>
                    <a:lstStyle/>
                    <a:p>
                      <a:pPr algn="ctr" fontAlgn="b"/>
                      <a:endParaRPr lang="en-US" sz="1000" b="1" i="0" u="none" strike="noStrike" kern="1200" dirty="0">
                        <a:solidFill>
                          <a:schemeClr val="tx2">
                            <a:lumMod val="50000"/>
                          </a:schemeClr>
                        </a:solidFill>
                        <a:latin typeface="Arial"/>
                        <a:ea typeface="+mn-ea"/>
                        <a:cs typeface="+mn-cs"/>
                      </a:endParaRPr>
                    </a:p>
                  </a:txBody>
                  <a:tcPr marL="9525" marR="9525" marT="9520" marB="0" anchor="b">
                    <a:lnL>
                      <a:noFill/>
                    </a:lnL>
                    <a:lnR>
                      <a:noFill/>
                    </a:lnR>
                    <a:lnT>
                      <a:noFill/>
                    </a:lnT>
                    <a:lnB>
                      <a:noFill/>
                    </a:lnB>
                    <a:solidFill>
                      <a:schemeClr val="accent2">
                        <a:lumMod val="20000"/>
                        <a:lumOff val="80000"/>
                      </a:schemeClr>
                    </a:solidFill>
                  </a:tcPr>
                </a:tc>
              </a:tr>
              <a:tr h="276022">
                <a:tc>
                  <a:txBody>
                    <a:bodyPr/>
                    <a:lstStyle/>
                    <a:p>
                      <a:pPr algn="l" fontAlgn="b"/>
                      <a:endParaRPr lang="en-US" sz="1000" b="1" i="0" u="none" strike="noStrike" dirty="0" smtClean="0">
                        <a:latin typeface="Arial"/>
                      </a:endParaRPr>
                    </a:p>
                  </a:txBody>
                  <a:tcPr marL="9525" marR="9525" marT="9520" marB="0" anchor="b">
                    <a:lnL>
                      <a:noFill/>
                    </a:lnL>
                    <a:lnR>
                      <a:noFill/>
                    </a:lnR>
                    <a:lnT>
                      <a:noFill/>
                    </a:lnT>
                    <a:lnB>
                      <a:noFill/>
                    </a:lnB>
                  </a:tcPr>
                </a:tc>
                <a:tc>
                  <a:txBody>
                    <a:bodyPr/>
                    <a:lstStyle/>
                    <a:p>
                      <a:pPr algn="r" fontAlgn="b"/>
                      <a:endParaRPr lang="en-US" sz="1000" b="0" i="0" u="dbl" strike="noStrike" dirty="0">
                        <a:latin typeface="Arial"/>
                      </a:endParaRPr>
                    </a:p>
                  </a:txBody>
                  <a:tcPr marL="9525" marR="9525" marT="9520" marB="0" anchor="b">
                    <a:lnL>
                      <a:noFill/>
                    </a:lnL>
                    <a:lnR>
                      <a:noFill/>
                    </a:lnR>
                    <a:lnT>
                      <a:noFill/>
                    </a:lnT>
                    <a:lnB>
                      <a:noFill/>
                    </a:lnB>
                  </a:tcPr>
                </a:tc>
                <a:tc>
                  <a:txBody>
                    <a:bodyPr/>
                    <a:lstStyle/>
                    <a:p>
                      <a:pPr algn="r" fontAlgn="b"/>
                      <a:endParaRPr lang="en-US" sz="1000" b="0" i="0" u="dbl" strike="noStrike" dirty="0">
                        <a:latin typeface="Arial"/>
                      </a:endParaRPr>
                    </a:p>
                  </a:txBody>
                  <a:tcPr marL="9525" marR="9525" marT="9520"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0" i="0" u="dbl" strike="noStrike" dirty="0">
                        <a:solidFill>
                          <a:schemeClr val="tx2">
                            <a:lumMod val="50000"/>
                          </a:schemeClr>
                        </a:solidFill>
                        <a:latin typeface="Arial"/>
                      </a:endParaRPr>
                    </a:p>
                  </a:txBody>
                  <a:tcPr marL="9525" marR="9525" marT="9520" marB="0" anchor="b">
                    <a:lnL>
                      <a:noFill/>
                    </a:lnL>
                    <a:lnR>
                      <a:noFill/>
                    </a:lnR>
                    <a:lnT>
                      <a:noFill/>
                    </a:lnT>
                    <a:lnB>
                      <a:noFill/>
                    </a:lnB>
                    <a:solidFill>
                      <a:schemeClr val="accent2">
                        <a:lumMod val="20000"/>
                        <a:lumOff val="80000"/>
                      </a:schemeClr>
                    </a:solidFill>
                  </a:tcPr>
                </a:tc>
              </a:tr>
              <a:tr h="518431">
                <a:tc>
                  <a:txBody>
                    <a:bodyPr/>
                    <a:lstStyle/>
                    <a:p>
                      <a:pPr algn="r" fontAlgn="b"/>
                      <a:r>
                        <a:rPr lang="en-US" sz="1000" b="1" i="0" u="none" strike="noStrike" dirty="0" smtClean="0">
                          <a:latin typeface="Arial"/>
                        </a:rPr>
                        <a:t>Projected Billable </a:t>
                      </a:r>
                      <a:br>
                        <a:rPr lang="en-US" sz="1000" b="1" i="0" u="none" strike="noStrike" dirty="0" smtClean="0">
                          <a:latin typeface="Arial"/>
                        </a:rPr>
                      </a:br>
                      <a:r>
                        <a:rPr lang="en-US" sz="1000" b="1" i="0" u="none" strike="noStrike" dirty="0" smtClean="0">
                          <a:latin typeface="Arial"/>
                        </a:rPr>
                        <a:t>Hours/Field Employee</a:t>
                      </a:r>
                      <a:endParaRPr lang="en-US" sz="1000" b="1" i="0" u="none" strike="noStrike" dirty="0">
                        <a:latin typeface="Arial"/>
                      </a:endParaRPr>
                    </a:p>
                  </a:txBody>
                  <a:tcPr marL="9525" marR="9525" marT="9520" marB="0" anchor="b">
                    <a:lnL>
                      <a:noFill/>
                    </a:lnL>
                    <a:lnR>
                      <a:noFill/>
                    </a:lnR>
                    <a:lnT>
                      <a:noFill/>
                    </a:lnT>
                    <a:lnB>
                      <a:noFill/>
                    </a:lnB>
                  </a:tcPr>
                </a:tc>
                <a:tc>
                  <a:txBody>
                    <a:bodyPr/>
                    <a:lstStyle/>
                    <a:p>
                      <a:pPr algn="r" fontAlgn="b"/>
                      <a:r>
                        <a:rPr lang="en-US" sz="1000" b="1" i="0" u="dbl" strike="noStrike" dirty="0" smtClean="0">
                          <a:latin typeface="Arial"/>
                        </a:rPr>
                        <a:t>1,147</a:t>
                      </a:r>
                      <a:endParaRPr lang="en-US" sz="1000" b="1" i="0" u="dbl" strike="noStrike" dirty="0">
                        <a:latin typeface="Arial"/>
                      </a:endParaRPr>
                    </a:p>
                  </a:txBody>
                  <a:tcPr marL="9525" marR="9525" marT="9520" marB="0" anchor="b">
                    <a:lnL>
                      <a:noFill/>
                    </a:lnL>
                    <a:lnR>
                      <a:noFill/>
                    </a:lnR>
                    <a:lnT>
                      <a:noFill/>
                    </a:lnT>
                    <a:lnB>
                      <a:noFill/>
                    </a:lnB>
                  </a:tcPr>
                </a:tc>
                <a:tc>
                  <a:txBody>
                    <a:bodyPr/>
                    <a:lstStyle/>
                    <a:p>
                      <a:pPr algn="r" fontAlgn="b"/>
                      <a:r>
                        <a:rPr lang="en-US" sz="1000" b="1" i="0" u="dbl" strike="noStrike" dirty="0" smtClean="0">
                          <a:latin typeface="Arial"/>
                        </a:rPr>
                        <a:t>55.14%</a:t>
                      </a:r>
                      <a:endParaRPr lang="en-US" sz="1000" b="1" i="0" u="dbl" strike="noStrike" dirty="0">
                        <a:latin typeface="Arial"/>
                      </a:endParaRPr>
                    </a:p>
                  </a:txBody>
                  <a:tcPr marL="9525" marR="9525" marT="9520" marB="0" anchor="b">
                    <a:lnL>
                      <a:noFill/>
                    </a:lnL>
                    <a:lnR>
                      <a:noFill/>
                    </a:lnR>
                    <a:lnT>
                      <a:noFill/>
                    </a:lnT>
                    <a:lnB>
                      <a:noFill/>
                    </a:lnB>
                  </a:tcPr>
                </a:tc>
                <a:tc>
                  <a:txBody>
                    <a:bodyPr/>
                    <a:lstStyle/>
                    <a:p>
                      <a:pPr algn="ctr" fontAlgn="b"/>
                      <a:endParaRPr lang="en-US" sz="1000" b="1" i="0" u="dbl" strike="noStrike" dirty="0">
                        <a:latin typeface="Arial"/>
                      </a:endParaRPr>
                    </a:p>
                  </a:txBody>
                  <a:tcPr marL="9525" marR="9525" marT="9520" marB="0" anchor="b">
                    <a:lnL>
                      <a:noFill/>
                    </a:lnL>
                    <a:lnR>
                      <a:noFill/>
                    </a:lnR>
                    <a:lnT>
                      <a:noFill/>
                    </a:lnT>
                    <a:lnB>
                      <a:noFill/>
                    </a:lnB>
                  </a:tcPr>
                </a:tc>
              </a:tr>
            </a:tbl>
          </a:graphicData>
        </a:graphic>
      </p:graphicFrame>
      <p:sp>
        <p:nvSpPr>
          <p:cNvPr id="19" name="Rectangle 2"/>
          <p:cNvSpPr txBox="1">
            <a:spLocks noChangeArrowheads="1"/>
          </p:cNvSpPr>
          <p:nvPr/>
        </p:nvSpPr>
        <p:spPr bwMode="auto">
          <a:xfrm>
            <a:off x="419100" y="304800"/>
            <a:ext cx="8305800" cy="685800"/>
          </a:xfrm>
          <a:prstGeom prst="rect">
            <a:avLst/>
          </a:prstGeom>
          <a:noFill/>
          <a:ln w="9525">
            <a:noFill/>
            <a:miter lim="800000"/>
            <a:headEnd/>
            <a:tailEnd/>
          </a:ln>
        </p:spPr>
        <p:txBody>
          <a:bodyPr anchor="ctr"/>
          <a:lstStyle/>
          <a:p>
            <a:pPr fontAlgn="auto">
              <a:lnSpc>
                <a:spcPct val="90000"/>
              </a:lnSpc>
              <a:spcBef>
                <a:spcPts val="0"/>
              </a:spcBef>
              <a:spcAft>
                <a:spcPts val="0"/>
              </a:spcAft>
              <a:defRPr/>
            </a:pPr>
            <a:r>
              <a:rPr lang="en-US" sz="5600" b="1" dirty="0">
                <a:latin typeface="Calibri" pitchFamily="34" charset="0"/>
                <a:ea typeface="+mj-ea"/>
                <a:cs typeface="+mj-cs"/>
              </a:rPr>
              <a:t>Billable Hours - Field</a:t>
            </a:r>
          </a:p>
        </p:txBody>
      </p:sp>
      <p:sp>
        <p:nvSpPr>
          <p:cNvPr id="26704" name="TextBox 14"/>
          <p:cNvSpPr txBox="1">
            <a:spLocks noChangeArrowheads="1"/>
          </p:cNvSpPr>
          <p:nvPr/>
        </p:nvSpPr>
        <p:spPr bwMode="auto">
          <a:xfrm>
            <a:off x="1363663" y="1384300"/>
            <a:ext cx="1244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998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90AC97"/>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en-US" altLang="en-US" sz="1800" b="1" dirty="0">
                <a:latin typeface="Arial" charset="0"/>
              </a:rPr>
              <a:t>Minus Paid Time Off and Training Time </a:t>
            </a:r>
          </a:p>
        </p:txBody>
      </p:sp>
      <p:sp>
        <p:nvSpPr>
          <p:cNvPr id="20" name="Left Brace 19"/>
          <p:cNvSpPr/>
          <p:nvPr/>
        </p:nvSpPr>
        <p:spPr>
          <a:xfrm>
            <a:off x="2544763" y="1612900"/>
            <a:ext cx="533400" cy="12954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706" name="TextBox 20"/>
          <p:cNvSpPr txBox="1">
            <a:spLocks noChangeArrowheads="1"/>
          </p:cNvSpPr>
          <p:nvPr/>
        </p:nvSpPr>
        <p:spPr bwMode="auto">
          <a:xfrm>
            <a:off x="1219200" y="4267200"/>
            <a:ext cx="1409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998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90AC97"/>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90AC97"/>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en-US" altLang="en-US" sz="1800" b="1" dirty="0">
                <a:latin typeface="Arial" charset="0"/>
              </a:rPr>
              <a:t>Minus Field Non-Billable Time </a:t>
            </a:r>
          </a:p>
        </p:txBody>
      </p:sp>
      <p:sp>
        <p:nvSpPr>
          <p:cNvPr id="22" name="Left Brace 21"/>
          <p:cNvSpPr/>
          <p:nvPr/>
        </p:nvSpPr>
        <p:spPr>
          <a:xfrm>
            <a:off x="2628900" y="4267200"/>
            <a:ext cx="533400" cy="14478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9450995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latin typeface="Arial Narrow" panose="020B0606020202030204" pitchFamily="34" charset="0"/>
              </a:rPr>
              <a:t>Administrative Wages</a:t>
            </a:r>
            <a:endParaRPr lang="en-US" dirty="0">
              <a:solidFill>
                <a:schemeClr val="tx1"/>
              </a:solidFill>
              <a:latin typeface="Arial Narrow" panose="020B0606020202030204" pitchFamily="34" charset="0"/>
            </a:endParaRPr>
          </a:p>
        </p:txBody>
      </p:sp>
      <p:sp>
        <p:nvSpPr>
          <p:cNvPr id="3" name="Content Placeholder 2"/>
          <p:cNvSpPr>
            <a:spLocks noGrp="1"/>
          </p:cNvSpPr>
          <p:nvPr>
            <p:ph idx="1"/>
          </p:nvPr>
        </p:nvSpPr>
        <p:spPr>
          <a:xfrm>
            <a:off x="1300163" y="1371600"/>
            <a:ext cx="7310437" cy="4724400"/>
          </a:xfrm>
          <a:ln>
            <a:solidFill>
              <a:schemeClr val="tx1"/>
            </a:solidFill>
          </a:ln>
        </p:spPr>
        <p:txBody>
          <a:bodyPr>
            <a:normAutofit/>
          </a:bodyPr>
          <a:lstStyle/>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Owner wages</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Office Manager/Bookkeeper wages</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CSR/Dispatcher wages</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Company Matching Taxes 		11.45%</a:t>
            </a:r>
          </a:p>
          <a:p>
            <a:pPr marL="82296" indent="0" eaLnBrk="1" fontAlgn="auto" hangingPunct="1">
              <a:spcAft>
                <a:spcPts val="0"/>
              </a:spcAft>
              <a:buFont typeface="Wingdings 2"/>
              <a:buNone/>
              <a:defRPr/>
            </a:pPr>
            <a:r>
              <a:rPr lang="en-US" dirty="0">
                <a:solidFill>
                  <a:schemeClr val="tx1"/>
                </a:solidFill>
                <a:latin typeface="Arial Narrow" panose="020B0606020202030204" pitchFamily="34" charset="0"/>
              </a:rPr>
              <a:t>	</a:t>
            </a:r>
            <a:r>
              <a:rPr lang="en-US" dirty="0" smtClean="0">
                <a:solidFill>
                  <a:schemeClr val="tx1"/>
                </a:solidFill>
                <a:latin typeface="Arial Narrow" panose="020B0606020202030204" pitchFamily="34" charset="0"/>
              </a:rPr>
              <a:t>- FICA match </a:t>
            </a:r>
          </a:p>
          <a:p>
            <a:pPr marL="82296" indent="0" eaLnBrk="1" fontAlgn="auto" hangingPunct="1">
              <a:spcAft>
                <a:spcPts val="0"/>
              </a:spcAft>
              <a:buFont typeface="Wingdings 2"/>
              <a:buNone/>
              <a:defRPr/>
            </a:pPr>
            <a:r>
              <a:rPr lang="en-US" dirty="0">
                <a:solidFill>
                  <a:schemeClr val="tx1"/>
                </a:solidFill>
                <a:latin typeface="Arial Narrow" panose="020B0606020202030204" pitchFamily="34" charset="0"/>
              </a:rPr>
              <a:t>	</a:t>
            </a:r>
            <a:r>
              <a:rPr lang="en-US" dirty="0" smtClean="0">
                <a:solidFill>
                  <a:schemeClr val="tx1"/>
                </a:solidFill>
                <a:latin typeface="Arial Narrow" panose="020B0606020202030204" pitchFamily="34" charset="0"/>
              </a:rPr>
              <a:t>- Medicare</a:t>
            </a:r>
          </a:p>
          <a:p>
            <a:pPr marL="82296" indent="0" eaLnBrk="1" fontAlgn="auto" hangingPunct="1">
              <a:spcAft>
                <a:spcPts val="0"/>
              </a:spcAft>
              <a:buFont typeface="Wingdings 2"/>
              <a:buNone/>
              <a:defRPr/>
            </a:pPr>
            <a:r>
              <a:rPr lang="en-US" dirty="0">
                <a:solidFill>
                  <a:schemeClr val="tx1"/>
                </a:solidFill>
                <a:latin typeface="Arial Narrow" panose="020B0606020202030204" pitchFamily="34" charset="0"/>
              </a:rPr>
              <a:t>	</a:t>
            </a:r>
            <a:r>
              <a:rPr lang="en-US" dirty="0" smtClean="0">
                <a:solidFill>
                  <a:schemeClr val="tx1"/>
                </a:solidFill>
                <a:latin typeface="Arial Narrow" panose="020B0606020202030204" pitchFamily="34" charset="0"/>
              </a:rPr>
              <a:t>- State Unemployment</a:t>
            </a:r>
          </a:p>
          <a:p>
            <a:pPr marL="82296" indent="0" eaLnBrk="1" fontAlgn="auto" hangingPunct="1">
              <a:spcAft>
                <a:spcPts val="0"/>
              </a:spcAft>
              <a:buFont typeface="Wingdings 2"/>
              <a:buNone/>
              <a:defRPr/>
            </a:pPr>
            <a:endParaRPr lang="en-US" dirty="0">
              <a:solidFill>
                <a:schemeClr val="tx1"/>
              </a:solidFill>
            </a:endParaRPr>
          </a:p>
          <a:p>
            <a:pPr marL="82296" indent="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1300700063"/>
      </p:ext>
    </p:extLst>
  </p:cSld>
  <p:clrMapOvr>
    <a:masterClrMapping/>
  </p:clrMapOvr>
  <mc:AlternateContent xmlns:mc="http://schemas.openxmlformats.org/markup-compatibility/2006" xmlns:p14="http://schemas.microsoft.com/office/powerpoint/2010/main">
    <mc:Choice Requires="p14">
      <p:transition spd="slow" p14:dur="2000" advTm="25195"/>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latin typeface="Arial Narrow" panose="020B0606020202030204" pitchFamily="34" charset="0"/>
              </a:rPr>
              <a:t>Non-Billable Time Example for Admin</a:t>
            </a:r>
            <a:endParaRPr lang="en-US" dirty="0">
              <a:solidFill>
                <a:schemeClr val="tx1"/>
              </a:solidFill>
              <a:latin typeface="Arial Narrow" panose="020B0606020202030204" pitchFamily="34" charset="0"/>
            </a:endParaRPr>
          </a:p>
        </p:txBody>
      </p:sp>
      <p:sp>
        <p:nvSpPr>
          <p:cNvPr id="3" name="Content Placeholder 2"/>
          <p:cNvSpPr>
            <a:spLocks noGrp="1"/>
          </p:cNvSpPr>
          <p:nvPr>
            <p:ph idx="1"/>
          </p:nvPr>
        </p:nvSpPr>
        <p:spPr>
          <a:ln>
            <a:solidFill>
              <a:schemeClr val="tx1"/>
            </a:solidFill>
          </a:ln>
        </p:spPr>
        <p:txBody>
          <a:bodyPr>
            <a:normAutofit/>
          </a:bodyPr>
          <a:lstStyle/>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Example:</a:t>
            </a: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Vacation (2 weeks)		80 hours	3.8%</a:t>
            </a: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Holidays (6 days)		48 hours	2.3%</a:t>
            </a: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Sick days (2 days)		24 hours	1.2%</a:t>
            </a: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Drive time (1 hr. a day)    </a:t>
            </a:r>
            <a:r>
              <a:rPr lang="en-US" dirty="0">
                <a:solidFill>
                  <a:schemeClr val="tx1"/>
                </a:solidFill>
                <a:latin typeface="Arial Narrow" panose="020B0606020202030204" pitchFamily="34" charset="0"/>
              </a:rPr>
              <a:t> </a:t>
            </a:r>
            <a:r>
              <a:rPr lang="en-US" dirty="0" smtClean="0">
                <a:solidFill>
                  <a:schemeClr val="tx1"/>
                </a:solidFill>
                <a:latin typeface="Arial Narrow" panose="020B0606020202030204" pitchFamily="34" charset="0"/>
              </a:rPr>
              <a:t>     </a:t>
            </a:r>
            <a:r>
              <a:rPr lang="en-US" dirty="0">
                <a:solidFill>
                  <a:schemeClr val="tx1"/>
                </a:solidFill>
                <a:latin typeface="Arial Narrow" panose="020B0606020202030204" pitchFamily="34" charset="0"/>
              </a:rPr>
              <a:t> </a:t>
            </a:r>
            <a:r>
              <a:rPr lang="en-US" dirty="0" smtClean="0">
                <a:solidFill>
                  <a:schemeClr val="tx1"/>
                </a:solidFill>
                <a:latin typeface="Arial Narrow" panose="020B0606020202030204" pitchFamily="34" charset="0"/>
              </a:rPr>
              <a:t>  235 hours          11.3%</a:t>
            </a:r>
          </a:p>
          <a:p>
            <a:pPr marL="82296" indent="0" eaLnBrk="1" fontAlgn="auto" hangingPunct="1">
              <a:spcAft>
                <a:spcPts val="0"/>
              </a:spcAft>
              <a:buFont typeface="Wingdings 2"/>
              <a:buNone/>
              <a:defRPr/>
            </a:pPr>
            <a:endParaRPr lang="en-US" dirty="0">
              <a:solidFill>
                <a:schemeClr val="tx1"/>
              </a:solidFill>
              <a:latin typeface="Arial Narrow" panose="020B0606020202030204" pitchFamily="34" charset="0"/>
            </a:endParaRP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Total Non-billable time		</a:t>
            </a:r>
            <a:r>
              <a:rPr lang="en-US" b="1" dirty="0" smtClean="0">
                <a:solidFill>
                  <a:schemeClr val="tx1"/>
                </a:solidFill>
                <a:latin typeface="Arial Narrow" panose="020B0606020202030204" pitchFamily="34" charset="0"/>
              </a:rPr>
              <a:t>                   </a:t>
            </a:r>
            <a:r>
              <a:rPr lang="en-US" b="1" dirty="0" smtClean="0">
                <a:solidFill>
                  <a:srgbClr val="FF0000"/>
                </a:solidFill>
                <a:latin typeface="Arial Black" panose="020B0A04020102020204" pitchFamily="34" charset="0"/>
              </a:rPr>
              <a:t>18.6%</a:t>
            </a:r>
          </a:p>
          <a:p>
            <a:pPr marL="82296" indent="0" eaLnBrk="1" fontAlgn="auto" hangingPunct="1">
              <a:spcAft>
                <a:spcPts val="0"/>
              </a:spcAft>
              <a:buFont typeface="Wingdings 2"/>
              <a:buNone/>
              <a:defRPr/>
            </a:pPr>
            <a:endParaRPr lang="en-US" b="1" dirty="0" smtClean="0">
              <a:solidFill>
                <a:schemeClr val="tx1"/>
              </a:solidFill>
              <a:latin typeface="Arial Narrow" panose="020B0606020202030204" pitchFamily="34" charset="0"/>
            </a:endParaRPr>
          </a:p>
          <a:p>
            <a:pPr marL="82296" indent="0" eaLnBrk="1" fontAlgn="auto" hangingPunct="1">
              <a:spcAft>
                <a:spcPts val="0"/>
              </a:spcAft>
              <a:buFont typeface="Wingdings 2"/>
              <a:buNone/>
              <a:defRPr/>
            </a:pPr>
            <a:r>
              <a:rPr lang="en-US" b="1" dirty="0" smtClean="0">
                <a:solidFill>
                  <a:schemeClr val="tx1"/>
                </a:solidFill>
                <a:latin typeface="Arial Narrow" panose="020B0606020202030204" pitchFamily="34" charset="0"/>
              </a:rPr>
              <a:t>You have to build non-billable time into the cost of doing business. </a:t>
            </a:r>
            <a:endParaRPr lang="en-US" b="1" dirty="0">
              <a:solidFill>
                <a:schemeClr val="tx1"/>
              </a:solidFill>
              <a:latin typeface="Arial Narrow" panose="020B0606020202030204" pitchFamily="34" charset="0"/>
            </a:endParaRPr>
          </a:p>
          <a:p>
            <a:pPr marL="82296" indent="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1678692498"/>
      </p:ext>
    </p:extLst>
  </p:cSld>
  <p:clrMapOvr>
    <a:masterClrMapping/>
  </p:clrMapOvr>
  <mc:AlternateContent xmlns:mc="http://schemas.openxmlformats.org/markup-compatibility/2006" xmlns:p14="http://schemas.microsoft.com/office/powerpoint/2010/main">
    <mc:Choice Requires="p14">
      <p:transition spd="slow" p14:dur="2000" advTm="87844"/>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01" y="228600"/>
            <a:ext cx="8229600" cy="1143000"/>
          </a:xfrm>
        </p:spPr>
        <p:txBody>
          <a:bodyPr/>
          <a:lstStyle/>
          <a:p>
            <a:pPr eaLnBrk="1" fontAlgn="auto" hangingPunct="1">
              <a:spcAft>
                <a:spcPts val="0"/>
              </a:spcAft>
              <a:defRPr/>
            </a:pPr>
            <a:r>
              <a:rPr lang="en-US" dirty="0" smtClean="0">
                <a:solidFill>
                  <a:schemeClr val="tx1"/>
                </a:solidFill>
                <a:latin typeface="Arial Narrow" panose="020B0606020202030204" pitchFamily="34" charset="0"/>
              </a:rPr>
              <a:t>Equipment Replacement Costs</a:t>
            </a:r>
            <a:endParaRPr lang="en-US" dirty="0">
              <a:solidFill>
                <a:schemeClr val="tx1"/>
              </a:solidFill>
              <a:latin typeface="Arial Narrow" panose="020B0606020202030204" pitchFamily="34" charset="0"/>
            </a:endParaRPr>
          </a:p>
        </p:txBody>
      </p:sp>
      <p:sp>
        <p:nvSpPr>
          <p:cNvPr id="3" name="Content Placeholder 2"/>
          <p:cNvSpPr>
            <a:spLocks noGrp="1"/>
          </p:cNvSpPr>
          <p:nvPr>
            <p:ph idx="1"/>
          </p:nvPr>
        </p:nvSpPr>
        <p:spPr/>
        <p:txBody>
          <a:bodyPr>
            <a:normAutofit/>
          </a:bodyPr>
          <a:lstStyle/>
          <a:p>
            <a:pPr marL="82296" indent="0" eaLnBrk="1" fontAlgn="auto" hangingPunct="1">
              <a:spcAft>
                <a:spcPts val="0"/>
              </a:spcAft>
              <a:buFont typeface="Wingdings 2"/>
              <a:buNone/>
              <a:defRPr/>
            </a:pPr>
            <a:r>
              <a:rPr lang="en-US" sz="2800" dirty="0" smtClean="0">
                <a:solidFill>
                  <a:schemeClr val="tx1"/>
                </a:solidFill>
                <a:latin typeface="Arial Narrow" panose="020B0606020202030204" pitchFamily="34" charset="0"/>
              </a:rPr>
              <a:t>This is the 2</a:t>
            </a:r>
            <a:r>
              <a:rPr lang="en-US" sz="2800" baseline="30000" dirty="0" smtClean="0">
                <a:solidFill>
                  <a:schemeClr val="tx1"/>
                </a:solidFill>
                <a:latin typeface="Arial Narrow" panose="020B0606020202030204" pitchFamily="34" charset="0"/>
              </a:rPr>
              <a:t>nd</a:t>
            </a:r>
            <a:r>
              <a:rPr lang="en-US" sz="2800" dirty="0" smtClean="0">
                <a:solidFill>
                  <a:schemeClr val="tx1"/>
                </a:solidFill>
                <a:latin typeface="Arial Narrow" panose="020B0606020202030204" pitchFamily="34" charset="0"/>
              </a:rPr>
              <a:t> highest cost of doing business</a:t>
            </a:r>
          </a:p>
          <a:p>
            <a:pPr marL="82296" indent="0" eaLnBrk="1" fontAlgn="auto" hangingPunct="1">
              <a:spcAft>
                <a:spcPts val="0"/>
              </a:spcAft>
              <a:buFont typeface="Wingdings 2"/>
              <a:buNone/>
              <a:defRPr/>
            </a:pPr>
            <a:endParaRPr lang="en-US" dirty="0" smtClean="0">
              <a:solidFill>
                <a:schemeClr val="tx1"/>
              </a:solidFill>
            </a:endParaRP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Example:</a:t>
            </a: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Truck #1 			30,000/3 = $10,000</a:t>
            </a: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Truck #2 			30,000/2 = $15,000</a:t>
            </a: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Truck #3 			30,000/5 = $  6,000</a:t>
            </a: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Owner’s Vehicle 		45,000/4 = $11,250</a:t>
            </a:r>
          </a:p>
          <a:p>
            <a:pPr marL="82296" indent="0" eaLnBrk="1" fontAlgn="auto" hangingPunct="1">
              <a:spcAft>
                <a:spcPts val="0"/>
              </a:spcAft>
              <a:buFont typeface="Wingdings 2"/>
              <a:buNone/>
              <a:defRPr/>
            </a:pPr>
            <a:endParaRPr lang="en-US" dirty="0">
              <a:solidFill>
                <a:schemeClr val="tx1"/>
              </a:solidFill>
              <a:latin typeface="Arial Narrow" panose="020B0606020202030204" pitchFamily="34" charset="0"/>
            </a:endParaRPr>
          </a:p>
          <a:p>
            <a:pPr marL="82296" indent="0" eaLnBrk="1" fontAlgn="auto" hangingPunct="1">
              <a:spcAft>
                <a:spcPts val="0"/>
              </a:spcAft>
              <a:buFont typeface="Wingdings 2"/>
              <a:buNone/>
              <a:defRPr/>
            </a:pPr>
            <a:r>
              <a:rPr lang="en-US" dirty="0" smtClean="0">
                <a:solidFill>
                  <a:schemeClr val="tx1"/>
                </a:solidFill>
                <a:latin typeface="Arial Narrow" panose="020B0606020202030204" pitchFamily="34" charset="0"/>
              </a:rPr>
              <a:t>Total Annual Cost			$42,250 </a:t>
            </a:r>
            <a:endParaRPr lang="en-US" dirty="0">
              <a:solidFill>
                <a:schemeClr val="tx1"/>
              </a:solidFill>
              <a:latin typeface="Arial Narrow" panose="020B0606020202030204" pitchFamily="34" charset="0"/>
            </a:endParaRPr>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876800"/>
            <a:ext cx="2175551"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739075"/>
      </p:ext>
    </p:extLst>
  </p:cSld>
  <p:clrMapOvr>
    <a:masterClrMapping/>
  </p:clrMapOvr>
  <mc:AlternateContent xmlns:mc="http://schemas.openxmlformats.org/markup-compatibility/2006" xmlns:p14="http://schemas.microsoft.com/office/powerpoint/2010/main">
    <mc:Choice Requires="p14">
      <p:transition spd="slow" p14:dur="2000" advTm="77874"/>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latin typeface="Arial Narrow" panose="020B0606020202030204" pitchFamily="34" charset="0"/>
              </a:rPr>
              <a:t>Materials</a:t>
            </a:r>
            <a:endParaRPr lang="en-US" dirty="0">
              <a:solidFill>
                <a:schemeClr val="tx1"/>
              </a:solidFill>
              <a:latin typeface="Arial Narrow" panose="020B0606020202030204" pitchFamily="34" charset="0"/>
            </a:endParaRPr>
          </a:p>
        </p:txBody>
      </p:sp>
      <p:sp>
        <p:nvSpPr>
          <p:cNvPr id="62467" name="Content Placeholder 2"/>
          <p:cNvSpPr>
            <a:spLocks noGrp="1"/>
          </p:cNvSpPr>
          <p:nvPr>
            <p:ph idx="1"/>
          </p:nvPr>
        </p:nvSpPr>
        <p:spPr>
          <a:xfrm>
            <a:off x="1295400" y="1447800"/>
            <a:ext cx="7639050" cy="4800600"/>
          </a:xfrm>
          <a:ln>
            <a:solidFill>
              <a:schemeClr val="tx1"/>
            </a:solidFill>
            <a:miter lim="800000"/>
            <a:headEnd/>
            <a:tailEnd/>
          </a:ln>
        </p:spPr>
        <p:txBody>
          <a:bodyPr/>
          <a:lstStyle/>
          <a:p>
            <a:pPr marL="80963" indent="0" eaLnBrk="1" hangingPunct="1">
              <a:buFont typeface="Wingdings 2" pitchFamily="18" charset="2"/>
              <a:buNone/>
            </a:pPr>
            <a:r>
              <a:rPr lang="en-US" altLang="en-US" sz="2800" dirty="0" smtClean="0">
                <a:solidFill>
                  <a:schemeClr val="tx1"/>
                </a:solidFill>
                <a:latin typeface="Arial Narrow" pitchFamily="34" charset="0"/>
              </a:rPr>
              <a:t>The standard markup for materials averages 100%. </a:t>
            </a:r>
          </a:p>
          <a:p>
            <a:pPr marL="80963" indent="0" eaLnBrk="1" hangingPunct="1">
              <a:buFont typeface="Wingdings 2" pitchFamily="18" charset="2"/>
              <a:buNone/>
            </a:pPr>
            <a:endParaRPr lang="en-US" altLang="en-US" sz="2800" dirty="0" smtClean="0">
              <a:solidFill>
                <a:schemeClr val="tx1"/>
              </a:solidFill>
              <a:latin typeface="Arial Narrow" pitchFamily="34" charset="0"/>
            </a:endParaRPr>
          </a:p>
          <a:p>
            <a:pPr marL="80963" indent="0" eaLnBrk="1" hangingPunct="1">
              <a:buFont typeface="Wingdings 2" pitchFamily="18" charset="2"/>
              <a:buNone/>
            </a:pPr>
            <a:r>
              <a:rPr lang="en-US" altLang="en-US" sz="2800" dirty="0" smtClean="0">
                <a:solidFill>
                  <a:schemeClr val="tx1"/>
                </a:solidFill>
                <a:latin typeface="Arial Narrow" pitchFamily="34" charset="0"/>
              </a:rPr>
              <a:t>Material markup can help to absorb some of the costs of inefficiency limiting the need to add costs to the hourly rate. </a:t>
            </a:r>
          </a:p>
          <a:p>
            <a:pPr marL="80963" indent="0" eaLnBrk="1" hangingPunct="1">
              <a:buFont typeface="Wingdings 2" pitchFamily="18" charset="2"/>
              <a:buNone/>
            </a:pPr>
            <a:endParaRPr lang="en-US" altLang="en-US" sz="2800" dirty="0" smtClean="0"/>
          </a:p>
          <a:p>
            <a:pPr marL="80963" indent="0" eaLnBrk="1" hangingPunct="1">
              <a:buFont typeface="Wingdings 2" pitchFamily="18" charset="2"/>
              <a:buNone/>
            </a:pPr>
            <a:r>
              <a:rPr lang="en-US" altLang="en-US" sz="2800" dirty="0" smtClean="0"/>
              <a:t> </a:t>
            </a:r>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648200"/>
            <a:ext cx="45815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822091"/>
      </p:ext>
    </p:extLst>
  </p:cSld>
  <p:clrMapOvr>
    <a:masterClrMapping/>
  </p:clrMapOvr>
  <mc:AlternateContent xmlns:mc="http://schemas.openxmlformats.org/markup-compatibility/2006" xmlns:p14="http://schemas.microsoft.com/office/powerpoint/2010/main">
    <mc:Choice Requires="p14">
      <p:transition spd="slow" p14:dur="2000" advTm="55008"/>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US" dirty="0" smtClean="0">
                <a:solidFill>
                  <a:schemeClr val="tx1"/>
                </a:solidFill>
                <a:latin typeface="Arial Narrow" panose="020B0606020202030204" pitchFamily="34" charset="0"/>
              </a:rPr>
              <a:t>Overhead Costs </a:t>
            </a:r>
            <a:endParaRPr lang="en-US" dirty="0">
              <a:solidFill>
                <a:schemeClr val="tx1"/>
              </a:solidFill>
              <a:latin typeface="Arial Narrow" panose="020B0606020202030204" pitchFamily="34" charset="0"/>
            </a:endParaRPr>
          </a:p>
        </p:txBody>
      </p:sp>
      <p:sp>
        <p:nvSpPr>
          <p:cNvPr id="3" name="Content Placeholder 2"/>
          <p:cNvSpPr>
            <a:spLocks noGrp="1"/>
          </p:cNvSpPr>
          <p:nvPr>
            <p:ph sz="half" idx="1"/>
          </p:nvPr>
        </p:nvSpPr>
        <p:spPr>
          <a:xfrm>
            <a:off x="1435100" y="1524000"/>
            <a:ext cx="3657600" cy="4664075"/>
          </a:xfrm>
          <a:ln>
            <a:solidFill>
              <a:srgbClr val="C00000"/>
            </a:solidFill>
          </a:ln>
        </p:spPr>
        <p:txBody>
          <a:bodyPr>
            <a:normAutofit fontScale="92500" lnSpcReduction="20000"/>
          </a:bodyPr>
          <a:lstStyle/>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Advertising</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Insurance (Work Comp, Liability, Vehicle, Medical)</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Rent</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Utilities</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Dues</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Office Expenses (phone, supplies, postage, bad debt, credit card fees)</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Professional Fees (Accounting, Legal, consultant)</a:t>
            </a:r>
            <a:endParaRPr lang="en-US" dirty="0">
              <a:solidFill>
                <a:schemeClr val="tx1"/>
              </a:solidFill>
              <a:latin typeface="Arial Narrow" panose="020B0606020202030204" pitchFamily="34" charset="0"/>
            </a:endParaRPr>
          </a:p>
        </p:txBody>
      </p:sp>
      <p:sp>
        <p:nvSpPr>
          <p:cNvPr id="6" name="Content Placeholder 5"/>
          <p:cNvSpPr>
            <a:spLocks noGrp="1"/>
          </p:cNvSpPr>
          <p:nvPr>
            <p:ph sz="half" idx="2"/>
          </p:nvPr>
        </p:nvSpPr>
        <p:spPr>
          <a:xfrm>
            <a:off x="5276850" y="1524000"/>
            <a:ext cx="3657600" cy="4664075"/>
          </a:xfrm>
          <a:ln>
            <a:solidFill>
              <a:srgbClr val="C00000"/>
            </a:solidFill>
          </a:ln>
        </p:spPr>
        <p:txBody>
          <a:bodyPr>
            <a:normAutofit fontScale="92500" lnSpcReduction="20000"/>
          </a:bodyPr>
          <a:lstStyle/>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Travel</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Training</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Loans/Leases</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Computers</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Small Tools &amp; Equipment</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Fuel</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Vehicle Maintenance</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Licensing</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Retirement Plan</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Building Maintenance</a:t>
            </a:r>
          </a:p>
          <a:p>
            <a:pPr marL="365760" indent="-283464" eaLnBrk="1" fontAlgn="auto" hangingPunct="1">
              <a:spcAft>
                <a:spcPts val="0"/>
              </a:spcAft>
              <a:buFont typeface="Wingdings 2"/>
              <a:buChar char=""/>
              <a:defRPr/>
            </a:pPr>
            <a:r>
              <a:rPr lang="en-US" dirty="0" smtClean="0">
                <a:solidFill>
                  <a:schemeClr val="tx1"/>
                </a:solidFill>
                <a:latin typeface="Arial Narrow" panose="020B0606020202030204" pitchFamily="34" charset="0"/>
              </a:rPr>
              <a:t>Contributions</a:t>
            </a:r>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a:p>
        </p:txBody>
      </p:sp>
      <p:pic>
        <p:nvPicPr>
          <p:cNvPr id="645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1613"/>
            <a:ext cx="3609975" cy="116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55328"/>
      </p:ext>
    </p:extLst>
  </p:cSld>
  <p:clrMapOvr>
    <a:masterClrMapping/>
  </p:clrMapOvr>
  <mc:AlternateContent xmlns:mc="http://schemas.openxmlformats.org/markup-compatibility/2006" xmlns:p14="http://schemas.microsoft.com/office/powerpoint/2010/main">
    <mc:Choice Requires="p14">
      <p:transition spd="slow" p14:dur="2000" advTm="48715"/>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Controls</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endParaRPr lang="en-US" dirty="0" smtClean="0"/>
          </a:p>
          <a:p>
            <a:pPr marL="0" indent="0">
              <a:buNone/>
            </a:pPr>
            <a:r>
              <a:rPr lang="en-US" sz="1200" dirty="0" smtClean="0">
                <a:solidFill>
                  <a:schemeClr val="tx1"/>
                </a:solidFill>
              </a:rPr>
              <a:t>   </a:t>
            </a:r>
          </a:p>
          <a:p>
            <a:pPr marL="0" indent="0">
              <a:buNone/>
            </a:pPr>
            <a:r>
              <a:rPr lang="en-US" sz="1200" dirty="0"/>
              <a:t> </a:t>
            </a:r>
            <a:r>
              <a:rPr lang="en-US" sz="1200" dirty="0" smtClean="0"/>
              <a:t>                                                                                                                                                           </a:t>
            </a:r>
            <a:r>
              <a:rPr lang="en-US" dirty="0" smtClean="0"/>
              <a:t>   </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1000"/>
            <a:ext cx="4038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3000" y="3200400"/>
            <a:ext cx="6934200" cy="1938992"/>
          </a:xfrm>
          <a:prstGeom prst="rect">
            <a:avLst/>
          </a:prstGeom>
        </p:spPr>
        <p:txBody>
          <a:bodyPr wrap="square">
            <a:spAutoFit/>
          </a:bodyPr>
          <a:lstStyle/>
          <a:p>
            <a:r>
              <a:rPr lang="en-US" sz="2400" dirty="0" smtClean="0"/>
              <a:t>Systems or Policies </a:t>
            </a:r>
            <a:r>
              <a:rPr lang="en-US" sz="2400" dirty="0"/>
              <a:t>put in place by a company to </a:t>
            </a:r>
            <a:r>
              <a:rPr lang="en-US" sz="2400" dirty="0" smtClean="0"/>
              <a:t>ensure</a:t>
            </a:r>
          </a:p>
          <a:p>
            <a:pPr marL="285750" indent="-285750">
              <a:buFontTx/>
              <a:buChar char="-"/>
            </a:pPr>
            <a:r>
              <a:rPr lang="en-US" sz="2400" dirty="0" smtClean="0"/>
              <a:t>the </a:t>
            </a:r>
            <a:r>
              <a:rPr lang="en-US" sz="2400" dirty="0"/>
              <a:t>integrity of financial and accounting </a:t>
            </a:r>
            <a:r>
              <a:rPr lang="en-US" sz="2400" dirty="0" smtClean="0"/>
              <a:t>information</a:t>
            </a:r>
          </a:p>
          <a:p>
            <a:pPr marL="285750" indent="-285750">
              <a:buFontTx/>
              <a:buChar char="-"/>
            </a:pPr>
            <a:r>
              <a:rPr lang="en-US" sz="2400" dirty="0" smtClean="0"/>
              <a:t>operational </a:t>
            </a:r>
            <a:r>
              <a:rPr lang="en-US" sz="2400" dirty="0"/>
              <a:t>and profitability targets </a:t>
            </a:r>
            <a:r>
              <a:rPr lang="en-US" sz="2400" dirty="0" smtClean="0"/>
              <a:t>are met </a:t>
            </a:r>
          </a:p>
          <a:p>
            <a:pPr marL="285750" indent="-285750">
              <a:buFontTx/>
              <a:buChar char="-"/>
            </a:pPr>
            <a:r>
              <a:rPr lang="en-US" sz="2400" dirty="0" smtClean="0"/>
              <a:t>and </a:t>
            </a:r>
            <a:r>
              <a:rPr lang="en-US" sz="2400" dirty="0"/>
              <a:t>transmit management policies throughout the organization.</a:t>
            </a:r>
          </a:p>
        </p:txBody>
      </p:sp>
    </p:spTree>
    <p:extLst>
      <p:ext uri="{BB962C8B-B14F-4D97-AF65-F5344CB8AC3E}">
        <p14:creationId xmlns:p14="http://schemas.microsoft.com/office/powerpoint/2010/main" val="135869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Controls</a:t>
            </a:r>
            <a:endParaRPr lang="en-US" dirty="0"/>
          </a:p>
        </p:txBody>
      </p:sp>
      <p:sp>
        <p:nvSpPr>
          <p:cNvPr id="3" name="Content Placeholder 2"/>
          <p:cNvSpPr>
            <a:spLocks noGrp="1"/>
          </p:cNvSpPr>
          <p:nvPr>
            <p:ph sz="half" idx="1"/>
          </p:nvPr>
        </p:nvSpPr>
        <p:spPr/>
        <p:txBody>
          <a:bodyPr/>
          <a:lstStyle/>
          <a:p>
            <a:pPr marL="0" indent="0">
              <a:buNone/>
            </a:pPr>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What are some of the basic internal controls every company should have in place?</a:t>
            </a:r>
          </a:p>
          <a:p>
            <a:pPr marL="0" indent="0">
              <a:buNone/>
            </a:pP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00200"/>
            <a:ext cx="4276725" cy="407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12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 your Accounts Receivable</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048375" cy="453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12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Your Accounts Payable</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5438775" cy="361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30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341" y="304800"/>
            <a:ext cx="8440183" cy="627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normAutofit/>
          </a:bodyPr>
          <a:lstStyle/>
          <a:p>
            <a:pPr marL="0" indent="0" algn="ctr">
              <a:buNone/>
            </a:pPr>
            <a:endParaRPr lang="en-US" sz="4800" dirty="0" smtClean="0"/>
          </a:p>
          <a:p>
            <a:pPr marL="0" indent="0" algn="ctr">
              <a:buNone/>
            </a:pPr>
            <a:endParaRPr lang="en-US" sz="4800" dirty="0"/>
          </a:p>
          <a:p>
            <a:pPr marL="0" indent="0" algn="ctr">
              <a:buNone/>
            </a:pPr>
            <a:r>
              <a:rPr lang="en-US" sz="4800" dirty="0" smtClean="0">
                <a:solidFill>
                  <a:schemeClr val="bg1"/>
                </a:solidFill>
              </a:rPr>
              <a:t>Managing a Profitable Company</a:t>
            </a:r>
            <a:endParaRPr lang="en-US" sz="4800" dirty="0">
              <a:solidFill>
                <a:schemeClr val="bg1"/>
              </a:solidFill>
            </a:endParaRPr>
          </a:p>
        </p:txBody>
      </p:sp>
    </p:spTree>
    <p:extLst>
      <p:ext uri="{BB962C8B-B14F-4D97-AF65-F5344CB8AC3E}">
        <p14:creationId xmlns:p14="http://schemas.microsoft.com/office/powerpoint/2010/main" val="199033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Your Inventory </a:t>
            </a:r>
            <a:endParaRPr lang="en-US" dirty="0"/>
          </a:p>
        </p:txBody>
      </p:sp>
      <p:sp>
        <p:nvSpPr>
          <p:cNvPr id="3" name="Content Placeholder 2"/>
          <p:cNvSpPr>
            <a:spLocks noGrp="1"/>
          </p:cNvSpPr>
          <p:nvPr>
            <p:ph sz="half" idx="1"/>
          </p:nvPr>
        </p:nvSpPr>
        <p:spPr>
          <a:ln>
            <a:solidFill>
              <a:srgbClr val="FFFF00"/>
            </a:solidFill>
          </a:ln>
        </p:spPr>
        <p:txBody>
          <a:bodyPr/>
          <a:lstStyle/>
          <a:p>
            <a:r>
              <a:rPr lang="en-US" dirty="0" smtClean="0">
                <a:solidFill>
                  <a:schemeClr val="tx1"/>
                </a:solidFill>
              </a:rPr>
              <a:t>Keep inventory secure at all times</a:t>
            </a:r>
          </a:p>
          <a:p>
            <a:r>
              <a:rPr lang="en-US" dirty="0" smtClean="0">
                <a:solidFill>
                  <a:schemeClr val="tx1"/>
                </a:solidFill>
              </a:rPr>
              <a:t>Require purchase orders for all purchases</a:t>
            </a:r>
          </a:p>
          <a:p>
            <a:r>
              <a:rPr lang="en-US" dirty="0" smtClean="0">
                <a:solidFill>
                  <a:schemeClr val="tx1"/>
                </a:solidFill>
              </a:rPr>
              <a:t>Complete a physical inventory every 6 months</a:t>
            </a:r>
          </a:p>
          <a:p>
            <a:r>
              <a:rPr lang="en-US" dirty="0" smtClean="0">
                <a:solidFill>
                  <a:schemeClr val="tx1"/>
                </a:solidFill>
              </a:rPr>
              <a:t>Keep inventory current (how often do items turn)</a:t>
            </a:r>
            <a:endParaRPr lang="en-US" dirty="0">
              <a:solidFill>
                <a:schemeClr val="tx1"/>
              </a:solidFill>
            </a:endParaRPr>
          </a:p>
        </p:txBody>
      </p:sp>
      <p:sp>
        <p:nvSpPr>
          <p:cNvPr id="4" name="Content Placeholder 3"/>
          <p:cNvSpPr>
            <a:spLocks noGrp="1"/>
          </p:cNvSpPr>
          <p:nvPr>
            <p:ph sz="half" idx="2"/>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13536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72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Increase Cash Flow</a:t>
            </a:r>
            <a:endParaRPr lang="en-US" dirty="0"/>
          </a:p>
        </p:txBody>
      </p:sp>
      <p:pic>
        <p:nvPicPr>
          <p:cNvPr id="327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67782" y="457200"/>
            <a:ext cx="5591908"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07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Formula for Financial Success</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Have a strategic business plan</a:t>
            </a:r>
          </a:p>
          <a:p>
            <a:r>
              <a:rPr lang="en-US" dirty="0" smtClean="0"/>
              <a:t>Create an annual budget</a:t>
            </a:r>
          </a:p>
          <a:p>
            <a:r>
              <a:rPr lang="en-US" dirty="0" smtClean="0"/>
              <a:t>Know your numbers</a:t>
            </a:r>
          </a:p>
          <a:p>
            <a:r>
              <a:rPr lang="en-US" dirty="0" smtClean="0"/>
              <a:t>Review and evaluate your financial statements often</a:t>
            </a:r>
          </a:p>
          <a:p>
            <a:r>
              <a:rPr lang="en-US" dirty="0" smtClean="0"/>
              <a:t>Manage your cash flow</a:t>
            </a:r>
          </a:p>
          <a:p>
            <a:r>
              <a:rPr lang="en-US" dirty="0" smtClean="0"/>
              <a:t>Always look for opportunities for growth</a:t>
            </a:r>
          </a:p>
          <a:p>
            <a:r>
              <a:rPr lang="en-US" dirty="0" smtClean="0"/>
              <a:t>Manage and control debt</a:t>
            </a:r>
          </a:p>
          <a:p>
            <a:r>
              <a:rPr lang="en-US" dirty="0" smtClean="0"/>
              <a:t>Always work towards sustainable profitability</a:t>
            </a:r>
          </a:p>
          <a:p>
            <a:r>
              <a:rPr lang="en-US" dirty="0" smtClean="0"/>
              <a:t>Manage company assets</a:t>
            </a:r>
          </a:p>
          <a:p>
            <a:r>
              <a:rPr lang="en-US" dirty="0" smtClean="0"/>
              <a:t>Implement internal controls</a:t>
            </a:r>
          </a:p>
          <a:p>
            <a:r>
              <a:rPr lang="en-US" dirty="0" smtClean="0"/>
              <a:t>Keep everyone informed and focused on goals</a:t>
            </a:r>
          </a:p>
          <a:p>
            <a:endParaRPr lang="en-US" dirty="0"/>
          </a:p>
        </p:txBody>
      </p:sp>
    </p:spTree>
    <p:extLst>
      <p:ext uri="{BB962C8B-B14F-4D97-AF65-F5344CB8AC3E}">
        <p14:creationId xmlns:p14="http://schemas.microsoft.com/office/powerpoint/2010/main" val="784470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Break-Even</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pPr marL="0" indent="0">
              <a:buNone/>
            </a:pPr>
            <a:r>
              <a:rPr lang="en-US" sz="2800" dirty="0" smtClean="0">
                <a:solidFill>
                  <a:schemeClr val="tx1"/>
                </a:solidFill>
              </a:rPr>
              <a:t>Break-even is the point in a business where </a:t>
            </a:r>
          </a:p>
          <a:p>
            <a:pPr marL="0" indent="0">
              <a:buNone/>
            </a:pPr>
            <a:r>
              <a:rPr lang="en-US" sz="2800" dirty="0" smtClean="0">
                <a:solidFill>
                  <a:schemeClr val="tx1"/>
                </a:solidFill>
              </a:rPr>
              <a:t>sales income equals expenses.</a:t>
            </a:r>
          </a:p>
          <a:p>
            <a:pPr marL="0" indent="0">
              <a:buNone/>
            </a:pPr>
            <a:endParaRPr lang="en-US" sz="2800" dirty="0"/>
          </a:p>
          <a:p>
            <a:pPr marL="0" indent="0" algn="ctr">
              <a:buNone/>
            </a:pPr>
            <a:r>
              <a:rPr lang="en-US" sz="2800" dirty="0" smtClean="0">
                <a:solidFill>
                  <a:schemeClr val="tx1"/>
                </a:solidFill>
              </a:rPr>
              <a:t>Do you know your break-even?</a:t>
            </a:r>
          </a:p>
          <a:p>
            <a:pPr marL="0" indent="0" algn="ctr">
              <a:buNone/>
            </a:pPr>
            <a:r>
              <a:rPr lang="en-US" sz="2800" dirty="0" smtClean="0">
                <a:solidFill>
                  <a:srgbClr val="FFFF00"/>
                </a:solidFill>
              </a:rPr>
              <a:t>Do you know how to determine sales</a:t>
            </a:r>
          </a:p>
          <a:p>
            <a:pPr marL="0" indent="0" algn="ctr">
              <a:buNone/>
            </a:pPr>
            <a:r>
              <a:rPr lang="en-US" sz="2800" dirty="0" smtClean="0">
                <a:solidFill>
                  <a:srgbClr val="FFFF00"/>
                </a:solidFill>
              </a:rPr>
              <a:t> needed to make a 15% profit ?</a:t>
            </a:r>
          </a:p>
          <a:p>
            <a:pPr marL="0" indent="0" algn="ctr">
              <a:buNone/>
            </a:pPr>
            <a:r>
              <a:rPr lang="en-US" sz="2800" dirty="0" smtClean="0">
                <a:solidFill>
                  <a:srgbClr val="92D050"/>
                </a:solidFill>
              </a:rPr>
              <a:t>Do you know what you increase in sales needs to be to cover the cost of adding a new truck?</a:t>
            </a:r>
            <a:endParaRPr lang="en-US" sz="2800" dirty="0">
              <a:solidFill>
                <a:srgbClr val="92D05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04800"/>
            <a:ext cx="21336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226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Break-Even Sales</a:t>
            </a:r>
            <a:endParaRPr lang="en-US" sz="4000" dirty="0"/>
          </a:p>
        </p:txBody>
      </p:sp>
      <p:sp>
        <p:nvSpPr>
          <p:cNvPr id="6" name="TextBox 5"/>
          <p:cNvSpPr txBox="1"/>
          <p:nvPr/>
        </p:nvSpPr>
        <p:spPr>
          <a:xfrm>
            <a:off x="609600" y="1828800"/>
            <a:ext cx="7092070" cy="523220"/>
          </a:xfrm>
          <a:prstGeom prst="rect">
            <a:avLst/>
          </a:prstGeom>
          <a:solidFill>
            <a:srgbClr val="00B0F0"/>
          </a:solid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bg1"/>
                </a:solidFill>
              </a:rPr>
              <a:t>Net income equals zero at the break-even point.</a:t>
            </a:r>
            <a:endParaRPr lang="en-US" sz="2800" dirty="0">
              <a:solidFill>
                <a:schemeClr val="bg1"/>
              </a:solidFill>
            </a:endParaRPr>
          </a:p>
        </p:txBody>
      </p:sp>
      <p:sp>
        <p:nvSpPr>
          <p:cNvPr id="7" name="TextBox 6"/>
          <p:cNvSpPr txBox="1"/>
          <p:nvPr/>
        </p:nvSpPr>
        <p:spPr>
          <a:xfrm>
            <a:off x="914400" y="2895600"/>
            <a:ext cx="941283" cy="523220"/>
          </a:xfrm>
          <a:prstGeom prst="rect">
            <a:avLst/>
          </a:prstGeom>
          <a:solidFill>
            <a:srgbClr val="FFFF00"/>
          </a:solid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bg1"/>
                </a:solidFill>
              </a:rPr>
              <a:t>Sales</a:t>
            </a:r>
            <a:endParaRPr lang="en-US" sz="2800" dirty="0">
              <a:solidFill>
                <a:schemeClr val="bg1"/>
              </a:solidFill>
            </a:endParaRPr>
          </a:p>
        </p:txBody>
      </p:sp>
      <p:sp>
        <p:nvSpPr>
          <p:cNvPr id="8" name="TextBox 7"/>
          <p:cNvSpPr txBox="1"/>
          <p:nvPr/>
        </p:nvSpPr>
        <p:spPr>
          <a:xfrm>
            <a:off x="914400" y="3962400"/>
            <a:ext cx="2820580" cy="523220"/>
          </a:xfrm>
          <a:prstGeom prst="rect">
            <a:avLst/>
          </a:prstGeom>
          <a:solidFill>
            <a:srgbClr val="FFFF00"/>
          </a:solid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bg1"/>
                </a:solidFill>
              </a:rPr>
              <a:t>Variable Expenses</a:t>
            </a:r>
            <a:endParaRPr lang="en-US" sz="2800" dirty="0">
              <a:solidFill>
                <a:schemeClr val="bg1"/>
              </a:solidFill>
            </a:endParaRPr>
          </a:p>
        </p:txBody>
      </p:sp>
      <p:sp>
        <p:nvSpPr>
          <p:cNvPr id="9" name="TextBox 8"/>
          <p:cNvSpPr txBox="1"/>
          <p:nvPr/>
        </p:nvSpPr>
        <p:spPr>
          <a:xfrm>
            <a:off x="943081" y="5105400"/>
            <a:ext cx="2362378" cy="523220"/>
          </a:xfrm>
          <a:prstGeom prst="rect">
            <a:avLst/>
          </a:prstGeom>
          <a:solidFill>
            <a:srgbClr val="FFFF00"/>
          </a:solid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bg1"/>
                </a:solidFill>
              </a:rPr>
              <a:t>Fixed Expenses</a:t>
            </a:r>
            <a:endParaRPr lang="en-US" sz="2800" dirty="0">
              <a:solidFill>
                <a:schemeClr val="bg1"/>
              </a:solidFill>
            </a:endParaRPr>
          </a:p>
        </p:txBody>
      </p:sp>
      <p:sp>
        <p:nvSpPr>
          <p:cNvPr id="10" name="TextBox 9"/>
          <p:cNvSpPr txBox="1"/>
          <p:nvPr/>
        </p:nvSpPr>
        <p:spPr>
          <a:xfrm>
            <a:off x="914400" y="6096000"/>
            <a:ext cx="5017784" cy="523220"/>
          </a:xfrm>
          <a:prstGeom prst="rect">
            <a:avLst/>
          </a:prstGeom>
          <a:solidFill>
            <a:srgbClr val="00B050"/>
          </a:solidFill>
          <a:effectLst>
            <a:outerShdw blurRad="50800" dist="38100" dir="2700000" algn="tl" rotWithShape="0">
              <a:prstClr val="black">
                <a:alpha val="40000"/>
              </a:prstClr>
            </a:outerShdw>
          </a:effectLst>
        </p:spPr>
        <p:txBody>
          <a:bodyPr wrap="none" rtlCol="0">
            <a:spAutoFit/>
          </a:bodyPr>
          <a:lstStyle/>
          <a:p>
            <a:r>
              <a:rPr lang="en-US" sz="2800" dirty="0" smtClean="0">
                <a:solidFill>
                  <a:schemeClr val="bg1"/>
                </a:solidFill>
              </a:rPr>
              <a:t>Zero</a:t>
            </a:r>
            <a:r>
              <a:rPr lang="en-US" dirty="0" smtClean="0"/>
              <a:t> </a:t>
            </a:r>
            <a:r>
              <a:rPr lang="en-US" sz="2800" dirty="0" smtClean="0">
                <a:solidFill>
                  <a:schemeClr val="bg1"/>
                </a:solidFill>
              </a:rPr>
              <a:t>net income(break-even point)</a:t>
            </a:r>
            <a:endParaRPr lang="en-US" sz="2800" dirty="0">
              <a:solidFill>
                <a:schemeClr val="bg1"/>
              </a:solidFill>
            </a:endParaRPr>
          </a:p>
        </p:txBody>
      </p:sp>
      <p:sp>
        <p:nvSpPr>
          <p:cNvPr id="11" name="Minus 10"/>
          <p:cNvSpPr/>
          <p:nvPr/>
        </p:nvSpPr>
        <p:spPr>
          <a:xfrm>
            <a:off x="228600" y="3962400"/>
            <a:ext cx="533400" cy="5232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304800" y="5105400"/>
            <a:ext cx="457200" cy="5232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 12"/>
          <p:cNvSpPr/>
          <p:nvPr/>
        </p:nvSpPr>
        <p:spPr>
          <a:xfrm>
            <a:off x="304800" y="6096000"/>
            <a:ext cx="457199" cy="5232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3235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Break-even Calculation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tx1"/>
                </a:solidFill>
              </a:rPr>
              <a:t>Total Sales = 100%				</a:t>
            </a:r>
          </a:p>
          <a:p>
            <a:pPr marL="0" indent="0">
              <a:buNone/>
            </a:pPr>
            <a:r>
              <a:rPr lang="en-US" dirty="0" smtClean="0">
                <a:solidFill>
                  <a:schemeClr val="tx1"/>
                </a:solidFill>
              </a:rPr>
              <a:t>-Direct Costs % (Variable Costs or COGS) </a:t>
            </a:r>
          </a:p>
          <a:p>
            <a:pPr marL="0" indent="0">
              <a:buNone/>
            </a:pPr>
            <a:r>
              <a:rPr lang="en-US" dirty="0" smtClean="0">
                <a:solidFill>
                  <a:schemeClr val="tx1"/>
                </a:solidFill>
              </a:rPr>
              <a:t>= Gross Profit Margin (%)	</a:t>
            </a:r>
          </a:p>
          <a:p>
            <a:pPr marL="0" indent="0">
              <a:buNone/>
            </a:pPr>
            <a:endParaRPr lang="en-US" dirty="0">
              <a:solidFill>
                <a:schemeClr val="tx1"/>
              </a:solidFill>
            </a:endParaRPr>
          </a:p>
          <a:p>
            <a:pPr marL="0" indent="0">
              <a:buNone/>
            </a:pPr>
            <a:r>
              <a:rPr lang="en-US" dirty="0" smtClean="0">
                <a:solidFill>
                  <a:schemeClr val="tx1"/>
                </a:solidFill>
              </a:rPr>
              <a:t>Break-even sales = total fixed costs (operating expenses) /GP%</a:t>
            </a:r>
          </a:p>
          <a:p>
            <a:pPr marL="0" indent="0">
              <a:buNone/>
            </a:pPr>
            <a:endParaRPr lang="en-US" dirty="0">
              <a:solidFill>
                <a:schemeClr val="tx1"/>
              </a:solidFill>
            </a:endParaRPr>
          </a:p>
          <a:p>
            <a:pPr marL="0" indent="0">
              <a:buNone/>
            </a:pPr>
            <a:r>
              <a:rPr lang="en-US" dirty="0" smtClean="0">
                <a:solidFill>
                  <a:schemeClr val="tx1"/>
                </a:solidFill>
              </a:rPr>
              <a:t>To make a 15% profit, deduct 15% from the gross profit margin before doing Break-even sales calculation.</a:t>
            </a:r>
          </a:p>
          <a:p>
            <a:pPr marL="0" indent="0">
              <a:buNone/>
            </a:pPr>
            <a:endParaRPr lang="en-US" dirty="0">
              <a:solidFill>
                <a:schemeClr val="tx1"/>
              </a:solidFill>
            </a:endParaRPr>
          </a:p>
          <a:p>
            <a:pPr marL="0" indent="0">
              <a:buNone/>
            </a:pPr>
            <a:r>
              <a:rPr lang="en-US" dirty="0" smtClean="0">
                <a:solidFill>
                  <a:schemeClr val="tx1"/>
                </a:solidFill>
              </a:rPr>
              <a:t>To make a desired dollar profit, add desired profit dollars to fixed costs before doing the break-even calculation. 			</a:t>
            </a:r>
            <a:r>
              <a:rPr lang="en-US" dirty="0" smtClean="0"/>
              <a:t>					</a:t>
            </a:r>
          </a:p>
          <a:p>
            <a:pPr marL="0" indent="0">
              <a:buNone/>
            </a:pPr>
            <a:endParaRPr lang="en-US" dirty="0"/>
          </a:p>
        </p:txBody>
      </p:sp>
    </p:spTree>
    <p:extLst>
      <p:ext uri="{BB962C8B-B14F-4D97-AF65-F5344CB8AC3E}">
        <p14:creationId xmlns:p14="http://schemas.microsoft.com/office/powerpoint/2010/main" val="280578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Your Pricing/Making a Profit</a:t>
            </a:r>
            <a:endParaRPr lang="en-US" dirty="0"/>
          </a:p>
        </p:txBody>
      </p:sp>
      <p:sp>
        <p:nvSpPr>
          <p:cNvPr id="9" name="Content Placeholder 8"/>
          <p:cNvSpPr>
            <a:spLocks noGrp="1"/>
          </p:cNvSpPr>
          <p:nvPr>
            <p:ph idx="1"/>
          </p:nvPr>
        </p:nvSpPr>
        <p:spPr>
          <a:xfrm>
            <a:off x="304800" y="1371600"/>
            <a:ext cx="8610600" cy="4754563"/>
          </a:xfrm>
        </p:spPr>
        <p:txBody>
          <a:bodyPr>
            <a:normAutofit/>
          </a:bodyPr>
          <a:lstStyle/>
          <a:p>
            <a:pPr marL="0" indent="0">
              <a:buNone/>
            </a:pPr>
            <a:endParaRPr lang="en-US" sz="2800" dirty="0" smtClean="0"/>
          </a:p>
          <a:p>
            <a:pPr marL="0" indent="0">
              <a:buNone/>
            </a:pPr>
            <a:endParaRPr lang="en-US" sz="2800" b="1" dirty="0" smtClean="0">
              <a:solidFill>
                <a:schemeClr val="bg1"/>
              </a:solidFill>
            </a:endParaRPr>
          </a:p>
          <a:p>
            <a:pPr marL="0" indent="0">
              <a:buNone/>
            </a:pPr>
            <a:r>
              <a:rPr lang="en-US" sz="2800" b="1" dirty="0" smtClean="0">
                <a:solidFill>
                  <a:schemeClr val="bg1"/>
                </a:solidFill>
              </a:rPr>
              <a:t>Labor</a:t>
            </a:r>
            <a:r>
              <a:rPr lang="en-US" sz="2800" dirty="0" smtClean="0"/>
              <a:t> 	  </a:t>
            </a:r>
            <a:r>
              <a:rPr lang="en-US" sz="2800" b="1" dirty="0" smtClean="0">
                <a:solidFill>
                  <a:schemeClr val="bg1"/>
                </a:solidFill>
              </a:rPr>
              <a:t>Overhead</a:t>
            </a:r>
            <a:r>
              <a:rPr lang="en-US" sz="2800" dirty="0" smtClean="0"/>
              <a:t> 		</a:t>
            </a:r>
            <a:r>
              <a:rPr lang="en-US" sz="2800" b="1" dirty="0" smtClean="0">
                <a:solidFill>
                  <a:schemeClr val="bg1"/>
                </a:solidFill>
              </a:rPr>
              <a:t>Profit</a:t>
            </a:r>
            <a:r>
              <a:rPr lang="en-US" sz="2800" dirty="0" smtClean="0"/>
              <a:t> 		</a:t>
            </a:r>
            <a:r>
              <a:rPr lang="en-US" sz="2800" b="1" dirty="0" smtClean="0">
                <a:solidFill>
                  <a:schemeClr val="bg1"/>
                </a:solidFill>
              </a:rPr>
              <a:t>Selling Price</a:t>
            </a:r>
          </a:p>
          <a:p>
            <a:pPr marL="0" indent="0">
              <a:buNone/>
            </a:pPr>
            <a:r>
              <a:rPr lang="en-US" sz="2800" b="1" u="sng" dirty="0" smtClean="0">
                <a:solidFill>
                  <a:schemeClr val="bg1"/>
                </a:solidFill>
              </a:rPr>
              <a:t>Costs</a:t>
            </a:r>
            <a:r>
              <a:rPr lang="en-US" sz="2800" b="1" dirty="0" smtClean="0"/>
              <a:t>		      </a:t>
            </a:r>
            <a:r>
              <a:rPr lang="en-US" sz="2800" b="1" u="sng" dirty="0" smtClean="0">
                <a:solidFill>
                  <a:schemeClr val="bg1"/>
                </a:solidFill>
              </a:rPr>
              <a:t>Costs</a:t>
            </a:r>
            <a:r>
              <a:rPr lang="en-US" sz="2800" b="1" dirty="0" smtClean="0"/>
              <a:t>				</a:t>
            </a:r>
            <a:r>
              <a:rPr lang="en-US" sz="2800" b="1" dirty="0"/>
              <a:t>	</a:t>
            </a:r>
            <a:r>
              <a:rPr lang="en-US" sz="2800" b="1" dirty="0" smtClean="0"/>
              <a:t>	</a:t>
            </a:r>
          </a:p>
          <a:p>
            <a:pPr marL="0" indent="0">
              <a:buNone/>
            </a:pPr>
            <a:r>
              <a:rPr lang="en-US" sz="2000" dirty="0" smtClean="0">
                <a:solidFill>
                  <a:schemeClr val="tx1"/>
                </a:solidFill>
              </a:rPr>
              <a:t>Employee wages	    Operating Expenses	Revenue</a:t>
            </a:r>
          </a:p>
          <a:p>
            <a:pPr marL="0" indent="0">
              <a:buNone/>
            </a:pPr>
            <a:r>
              <a:rPr lang="en-US" sz="2000" dirty="0" smtClean="0">
                <a:solidFill>
                  <a:schemeClr val="tx1"/>
                </a:solidFill>
              </a:rPr>
              <a:t>Payroll Taxes				Beyond</a:t>
            </a:r>
          </a:p>
          <a:p>
            <a:pPr marL="0" indent="0">
              <a:buNone/>
            </a:pPr>
            <a:r>
              <a:rPr lang="en-US" sz="2000" dirty="0" smtClean="0">
                <a:solidFill>
                  <a:schemeClr val="tx1"/>
                </a:solidFill>
              </a:rPr>
              <a:t>Benefits					Expenses</a:t>
            </a:r>
            <a:r>
              <a:rPr lang="en-US" sz="2000" dirty="0" smtClean="0"/>
              <a:t>	</a:t>
            </a:r>
          </a:p>
          <a:p>
            <a:pPr marL="0" indent="0">
              <a:buNone/>
            </a:pPr>
            <a:endParaRPr lang="en-US" sz="2800" u="sng" dirty="0"/>
          </a:p>
        </p:txBody>
      </p:sp>
      <p:sp>
        <p:nvSpPr>
          <p:cNvPr id="10" name="Plus 9"/>
          <p:cNvSpPr/>
          <p:nvPr/>
        </p:nvSpPr>
        <p:spPr>
          <a:xfrm>
            <a:off x="1672272" y="2514600"/>
            <a:ext cx="385128"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4206240" y="2499675"/>
            <a:ext cx="345440" cy="39592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qual 11"/>
          <p:cNvSpPr/>
          <p:nvPr/>
        </p:nvSpPr>
        <p:spPr>
          <a:xfrm>
            <a:off x="6220460" y="2514600"/>
            <a:ext cx="325120" cy="2616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45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latin typeface="Arial Narrow" panose="020B0606020202030204" pitchFamily="34" charset="0"/>
              </a:rPr>
              <a:t>How Are Prices Determined</a:t>
            </a:r>
            <a:endParaRPr lang="en-US" dirty="0">
              <a:solidFill>
                <a:schemeClr val="tx1"/>
              </a:solidFill>
              <a:latin typeface="Arial Narrow" panose="020B0606020202030204" pitchFamily="34" charset="0"/>
            </a:endParaRPr>
          </a:p>
        </p:txBody>
      </p:sp>
      <p:sp>
        <p:nvSpPr>
          <p:cNvPr id="58371" name="Content Placeholder 2"/>
          <p:cNvSpPr>
            <a:spLocks noGrp="1"/>
          </p:cNvSpPr>
          <p:nvPr>
            <p:ph idx="1"/>
          </p:nvPr>
        </p:nvSpPr>
        <p:spPr/>
        <p:txBody>
          <a:bodyPr/>
          <a:lstStyle/>
          <a:p>
            <a:pPr eaLnBrk="1" hangingPunct="1"/>
            <a:endParaRPr lang="en-US" altLang="en-US" dirty="0" smtClean="0">
              <a:solidFill>
                <a:schemeClr val="tx1"/>
              </a:solidFill>
            </a:endParaRPr>
          </a:p>
          <a:p>
            <a:pPr eaLnBrk="1" hangingPunct="1"/>
            <a:r>
              <a:rPr lang="en-US" altLang="en-US" dirty="0" smtClean="0">
                <a:solidFill>
                  <a:schemeClr val="tx1"/>
                </a:solidFill>
                <a:latin typeface="Arial Narrow" pitchFamily="34" charset="0"/>
              </a:rPr>
              <a:t>Labor Costs</a:t>
            </a:r>
          </a:p>
          <a:p>
            <a:pPr eaLnBrk="1" hangingPunct="1"/>
            <a:r>
              <a:rPr lang="en-US" altLang="en-US" dirty="0" smtClean="0">
                <a:solidFill>
                  <a:schemeClr val="tx1"/>
                </a:solidFill>
                <a:latin typeface="Arial Narrow" pitchFamily="34" charset="0"/>
              </a:rPr>
              <a:t>Equipment Replacement Costs</a:t>
            </a:r>
          </a:p>
          <a:p>
            <a:pPr eaLnBrk="1" hangingPunct="1"/>
            <a:r>
              <a:rPr lang="en-US" altLang="en-US" dirty="0" smtClean="0">
                <a:solidFill>
                  <a:schemeClr val="tx1"/>
                </a:solidFill>
                <a:latin typeface="Arial Narrow" pitchFamily="34" charset="0"/>
              </a:rPr>
              <a:t>Non-Billable time</a:t>
            </a:r>
          </a:p>
          <a:p>
            <a:pPr eaLnBrk="1" hangingPunct="1"/>
            <a:r>
              <a:rPr lang="en-US" altLang="en-US" dirty="0" smtClean="0">
                <a:solidFill>
                  <a:schemeClr val="tx1"/>
                </a:solidFill>
                <a:latin typeface="Arial Narrow" pitchFamily="34" charset="0"/>
              </a:rPr>
              <a:t>Materials</a:t>
            </a:r>
          </a:p>
          <a:p>
            <a:pPr eaLnBrk="1" hangingPunct="1"/>
            <a:r>
              <a:rPr lang="en-US" altLang="en-US" dirty="0" smtClean="0">
                <a:solidFill>
                  <a:schemeClr val="tx1"/>
                </a:solidFill>
                <a:latin typeface="Arial Narrow" pitchFamily="34" charset="0"/>
              </a:rPr>
              <a:t>Administrative Expenses</a:t>
            </a:r>
          </a:p>
          <a:p>
            <a:pPr eaLnBrk="1" hangingPunct="1"/>
            <a:r>
              <a:rPr lang="en-US" altLang="en-US" dirty="0" smtClean="0">
                <a:solidFill>
                  <a:schemeClr val="tx1"/>
                </a:solidFill>
                <a:latin typeface="Arial Narrow" pitchFamily="34" charset="0"/>
              </a:rPr>
              <a:t>Overhead Costs</a:t>
            </a:r>
          </a:p>
        </p:txBody>
      </p:sp>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68600"/>
            <a:ext cx="2228850" cy="297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002551"/>
      </p:ext>
    </p:extLst>
  </p:cSld>
  <p:clrMapOvr>
    <a:masterClrMapping/>
  </p:clrMapOvr>
  <mc:AlternateContent xmlns:mc="http://schemas.openxmlformats.org/markup-compatibility/2006" xmlns:p14="http://schemas.microsoft.com/office/powerpoint/2010/main">
    <mc:Choice Requires="p14">
      <p:transition spd="slow" p14:dur="2000" advTm="32347"/>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Costs</a:t>
            </a:r>
            <a:endParaRPr lang="en-US" dirty="0"/>
          </a:p>
        </p:txBody>
      </p:sp>
      <p:sp>
        <p:nvSpPr>
          <p:cNvPr id="3" name="Content Placeholder 2"/>
          <p:cNvSpPr>
            <a:spLocks noGrp="1"/>
          </p:cNvSpPr>
          <p:nvPr>
            <p:ph idx="1"/>
          </p:nvPr>
        </p:nvSpPr>
        <p:spPr/>
        <p:txBody>
          <a:bodyPr>
            <a:normAutofit fontScale="70000" lnSpcReduction="20000"/>
          </a:bodyPr>
          <a:lstStyle/>
          <a:p>
            <a:pPr marL="0" indent="0" fontAlgn="b">
              <a:buNone/>
            </a:pPr>
            <a:r>
              <a:rPr lang="en-US" sz="4000" dirty="0">
                <a:solidFill>
                  <a:schemeClr val="tx1"/>
                </a:solidFill>
              </a:rPr>
              <a:t>Sample Costs for a Field Employee </a:t>
            </a:r>
            <a:r>
              <a:rPr lang="en-US" b="1" dirty="0" smtClean="0"/>
              <a:t>	</a:t>
            </a:r>
          </a:p>
          <a:p>
            <a:pPr fontAlgn="b"/>
            <a:endParaRPr lang="en-US" dirty="0" smtClean="0"/>
          </a:p>
          <a:p>
            <a:pPr fontAlgn="b"/>
            <a:r>
              <a:rPr lang="en-US" dirty="0" smtClean="0">
                <a:solidFill>
                  <a:schemeClr val="tx1"/>
                </a:solidFill>
              </a:rPr>
              <a:t>Wages </a:t>
            </a:r>
            <a:r>
              <a:rPr lang="en-US" dirty="0">
                <a:solidFill>
                  <a:schemeClr val="tx1"/>
                </a:solidFill>
              </a:rPr>
              <a:t>@ $24.04 per hour (2080 Hours/Year</a:t>
            </a:r>
            <a:r>
              <a:rPr lang="en-US" dirty="0" smtClean="0">
                <a:solidFill>
                  <a:schemeClr val="tx1"/>
                </a:solidFill>
              </a:rPr>
              <a:t>) 			 </a:t>
            </a:r>
            <a:r>
              <a:rPr lang="en-US" dirty="0">
                <a:solidFill>
                  <a:schemeClr val="tx1"/>
                </a:solidFill>
              </a:rPr>
              <a:t>$      50,000 </a:t>
            </a:r>
          </a:p>
          <a:p>
            <a:pPr fontAlgn="b"/>
            <a:r>
              <a:rPr lang="en-US" dirty="0">
                <a:solidFill>
                  <a:schemeClr val="tx1"/>
                </a:solidFill>
              </a:rPr>
              <a:t>Social Security Taxes (6.2</a:t>
            </a:r>
            <a:r>
              <a:rPr lang="en-US" dirty="0" smtClean="0">
                <a:solidFill>
                  <a:schemeClr val="tx1"/>
                </a:solidFill>
              </a:rPr>
              <a:t>%)					 $        </a:t>
            </a:r>
            <a:r>
              <a:rPr lang="en-US" dirty="0">
                <a:solidFill>
                  <a:schemeClr val="tx1"/>
                </a:solidFill>
              </a:rPr>
              <a:t>3,100 </a:t>
            </a:r>
          </a:p>
          <a:p>
            <a:pPr fontAlgn="b"/>
            <a:r>
              <a:rPr lang="en-US" dirty="0">
                <a:solidFill>
                  <a:schemeClr val="tx1"/>
                </a:solidFill>
              </a:rPr>
              <a:t>Medicare Taxes (1.45</a:t>
            </a:r>
            <a:r>
              <a:rPr lang="en-US" dirty="0" smtClean="0">
                <a:solidFill>
                  <a:schemeClr val="tx1"/>
                </a:solidFill>
              </a:rPr>
              <a:t>%)					 </a:t>
            </a:r>
            <a:r>
              <a:rPr lang="en-US" dirty="0">
                <a:solidFill>
                  <a:schemeClr val="tx1"/>
                </a:solidFill>
              </a:rPr>
              <a:t>$           725 </a:t>
            </a:r>
          </a:p>
          <a:p>
            <a:pPr fontAlgn="b"/>
            <a:r>
              <a:rPr lang="en-US" dirty="0">
                <a:solidFill>
                  <a:schemeClr val="tx1"/>
                </a:solidFill>
              </a:rPr>
              <a:t>Federal Unemployment Taxes (0.8% on 1</a:t>
            </a:r>
            <a:r>
              <a:rPr lang="en-US" baseline="30000" dirty="0">
                <a:solidFill>
                  <a:schemeClr val="tx1"/>
                </a:solidFill>
              </a:rPr>
              <a:t>st</a:t>
            </a:r>
            <a:r>
              <a:rPr lang="en-US" dirty="0">
                <a:solidFill>
                  <a:schemeClr val="tx1"/>
                </a:solidFill>
              </a:rPr>
              <a:t> $7,000 Earned</a:t>
            </a:r>
            <a:r>
              <a:rPr lang="en-US" dirty="0" smtClean="0">
                <a:solidFill>
                  <a:schemeClr val="tx1"/>
                </a:solidFill>
              </a:rPr>
              <a:t>)		 </a:t>
            </a:r>
            <a:r>
              <a:rPr lang="en-US" dirty="0">
                <a:solidFill>
                  <a:schemeClr val="tx1"/>
                </a:solidFill>
              </a:rPr>
              <a:t>$             56 </a:t>
            </a:r>
          </a:p>
          <a:p>
            <a:pPr fontAlgn="b"/>
            <a:r>
              <a:rPr lang="en-US" dirty="0">
                <a:solidFill>
                  <a:schemeClr val="tx1"/>
                </a:solidFill>
              </a:rPr>
              <a:t>State Unemployment Taxes (3.2% on 1</a:t>
            </a:r>
            <a:r>
              <a:rPr lang="en-US" baseline="30000" dirty="0">
                <a:solidFill>
                  <a:schemeClr val="tx1"/>
                </a:solidFill>
              </a:rPr>
              <a:t>st</a:t>
            </a:r>
            <a:r>
              <a:rPr lang="en-US" dirty="0">
                <a:solidFill>
                  <a:schemeClr val="tx1"/>
                </a:solidFill>
              </a:rPr>
              <a:t> $10,000 Earned) </a:t>
            </a:r>
            <a:r>
              <a:rPr lang="en-US" dirty="0" smtClean="0">
                <a:solidFill>
                  <a:schemeClr val="tx1"/>
                </a:solidFill>
              </a:rPr>
              <a:t>		 </a:t>
            </a:r>
            <a:r>
              <a:rPr lang="en-US" dirty="0">
                <a:solidFill>
                  <a:schemeClr val="tx1"/>
                </a:solidFill>
              </a:rPr>
              <a:t>$           320 </a:t>
            </a:r>
          </a:p>
          <a:p>
            <a:pPr fontAlgn="b"/>
            <a:r>
              <a:rPr lang="en-US" dirty="0">
                <a:solidFill>
                  <a:schemeClr val="tx1"/>
                </a:solidFill>
              </a:rPr>
              <a:t>Workers’ Compensation  (5.0% on 1</a:t>
            </a:r>
            <a:r>
              <a:rPr lang="en-US" baseline="30000" dirty="0">
                <a:solidFill>
                  <a:schemeClr val="tx1"/>
                </a:solidFill>
              </a:rPr>
              <a:t>st</a:t>
            </a:r>
            <a:r>
              <a:rPr lang="en-US" dirty="0">
                <a:solidFill>
                  <a:schemeClr val="tx1"/>
                </a:solidFill>
              </a:rPr>
              <a:t> $35,000 Earned) </a:t>
            </a:r>
            <a:r>
              <a:rPr lang="en-US" dirty="0" smtClean="0">
                <a:solidFill>
                  <a:schemeClr val="tx1"/>
                </a:solidFill>
              </a:rPr>
              <a:t>		 </a:t>
            </a:r>
            <a:r>
              <a:rPr lang="en-US" dirty="0">
                <a:solidFill>
                  <a:schemeClr val="tx1"/>
                </a:solidFill>
              </a:rPr>
              <a:t>$       </a:t>
            </a:r>
            <a:r>
              <a:rPr lang="en-US" dirty="0" smtClean="0">
                <a:solidFill>
                  <a:schemeClr val="tx1"/>
                </a:solidFill>
              </a:rPr>
              <a:t> 1,750</a:t>
            </a:r>
            <a:endParaRPr lang="en-US" dirty="0">
              <a:solidFill>
                <a:schemeClr val="tx1"/>
              </a:solidFill>
            </a:endParaRPr>
          </a:p>
          <a:p>
            <a:pPr fontAlgn="b"/>
            <a:r>
              <a:rPr lang="en-US" dirty="0">
                <a:solidFill>
                  <a:schemeClr val="tx1"/>
                </a:solidFill>
              </a:rPr>
              <a:t>Uniforms ($25/week</a:t>
            </a:r>
            <a:r>
              <a:rPr lang="en-US" dirty="0" smtClean="0">
                <a:solidFill>
                  <a:schemeClr val="tx1"/>
                </a:solidFill>
              </a:rPr>
              <a:t>)					 </a:t>
            </a:r>
            <a:r>
              <a:rPr lang="en-US" dirty="0">
                <a:solidFill>
                  <a:schemeClr val="tx1"/>
                </a:solidFill>
              </a:rPr>
              <a:t>$        1,300 </a:t>
            </a:r>
          </a:p>
          <a:p>
            <a:pPr fontAlgn="b"/>
            <a:r>
              <a:rPr lang="en-US" dirty="0">
                <a:solidFill>
                  <a:schemeClr val="tx1"/>
                </a:solidFill>
              </a:rPr>
              <a:t>Health Insurance ($500/month</a:t>
            </a:r>
            <a:r>
              <a:rPr lang="en-US" dirty="0" smtClean="0">
                <a:solidFill>
                  <a:schemeClr val="tx1"/>
                </a:solidFill>
              </a:rPr>
              <a:t>)				 </a:t>
            </a:r>
            <a:r>
              <a:rPr lang="en-US" dirty="0">
                <a:solidFill>
                  <a:schemeClr val="tx1"/>
                </a:solidFill>
              </a:rPr>
              <a:t>$        6,000 </a:t>
            </a:r>
          </a:p>
          <a:p>
            <a:pPr fontAlgn="b"/>
            <a:r>
              <a:rPr lang="en-US" dirty="0">
                <a:solidFill>
                  <a:schemeClr val="tx1"/>
                </a:solidFill>
              </a:rPr>
              <a:t>Retirement Contribution (2.5</a:t>
            </a:r>
            <a:r>
              <a:rPr lang="en-US" dirty="0" smtClean="0">
                <a:solidFill>
                  <a:schemeClr val="tx1"/>
                </a:solidFill>
              </a:rPr>
              <a:t>%)				 </a:t>
            </a:r>
            <a:r>
              <a:rPr lang="en-US" dirty="0">
                <a:solidFill>
                  <a:schemeClr val="tx1"/>
                </a:solidFill>
              </a:rPr>
              <a:t>$        1,250 </a:t>
            </a:r>
          </a:p>
          <a:p>
            <a:pPr fontAlgn="b"/>
            <a:r>
              <a:rPr lang="en-US" b="1" u="sng" dirty="0">
                <a:solidFill>
                  <a:schemeClr val="tx1"/>
                </a:solidFill>
              </a:rPr>
              <a:t>Employee Total Compensation Cost</a:t>
            </a:r>
            <a:r>
              <a:rPr lang="en-US" b="1" u="sng" dirty="0" smtClean="0">
                <a:solidFill>
                  <a:schemeClr val="tx1"/>
                </a:solidFill>
              </a:rPr>
              <a:t>:				</a:t>
            </a:r>
            <a:r>
              <a:rPr lang="en-US" b="1" dirty="0" smtClean="0">
                <a:solidFill>
                  <a:schemeClr val="tx1"/>
                </a:solidFill>
              </a:rPr>
              <a:t> </a:t>
            </a:r>
            <a:r>
              <a:rPr lang="en-US" b="1" u="sng" dirty="0">
                <a:solidFill>
                  <a:schemeClr val="tx1"/>
                </a:solidFill>
              </a:rPr>
              <a:t>$   </a:t>
            </a:r>
            <a:r>
              <a:rPr lang="en-US" b="1" u="sng" dirty="0" smtClean="0">
                <a:solidFill>
                  <a:schemeClr val="tx1"/>
                </a:solidFill>
              </a:rPr>
              <a:t>    64,501</a:t>
            </a:r>
            <a:endParaRPr lang="en-US" dirty="0">
              <a:solidFill>
                <a:schemeClr val="tx1"/>
              </a:solidFill>
            </a:endParaRPr>
          </a:p>
          <a:p>
            <a:endParaRPr lang="en-US" dirty="0"/>
          </a:p>
        </p:txBody>
      </p:sp>
    </p:spTree>
    <p:extLst>
      <p:ext uri="{BB962C8B-B14F-4D97-AF65-F5344CB8AC3E}">
        <p14:creationId xmlns:p14="http://schemas.microsoft.com/office/powerpoint/2010/main" val="203379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latin typeface="Arial Narrow" panose="020B0606020202030204" pitchFamily="34" charset="0"/>
              </a:rPr>
              <a:t>Non-Billable Time </a:t>
            </a:r>
            <a:endParaRPr lang="en-US" dirty="0">
              <a:solidFill>
                <a:schemeClr val="tx1"/>
              </a:solidFill>
              <a:latin typeface="Arial Narrow" panose="020B0606020202030204" pitchFamily="34" charset="0"/>
            </a:endParaRPr>
          </a:p>
        </p:txBody>
      </p:sp>
      <p:sp>
        <p:nvSpPr>
          <p:cNvPr id="60419" name="Content Placeholder 2"/>
          <p:cNvSpPr>
            <a:spLocks noGrp="1"/>
          </p:cNvSpPr>
          <p:nvPr>
            <p:ph idx="1"/>
          </p:nvPr>
        </p:nvSpPr>
        <p:spPr>
          <a:xfrm>
            <a:off x="1219200" y="1895475"/>
            <a:ext cx="7499350" cy="4800600"/>
          </a:xfrm>
          <a:ln>
            <a:solidFill>
              <a:schemeClr val="tx1"/>
            </a:solidFill>
            <a:miter lim="800000"/>
            <a:headEnd/>
            <a:tailEnd/>
          </a:ln>
        </p:spPr>
        <p:txBody>
          <a:bodyPr/>
          <a:lstStyle/>
          <a:p>
            <a:pPr marL="80963" indent="0" eaLnBrk="1" hangingPunct="1">
              <a:buFont typeface="Wingdings 2" pitchFamily="18" charset="2"/>
              <a:buNone/>
            </a:pPr>
            <a:endParaRPr lang="en-US" altLang="en-US" sz="2400" dirty="0" smtClean="0"/>
          </a:p>
          <a:p>
            <a:pPr marL="80963" indent="0" eaLnBrk="1" hangingPunct="1">
              <a:buFont typeface="Wingdings 2" pitchFamily="18" charset="2"/>
              <a:buNone/>
            </a:pPr>
            <a:r>
              <a:rPr lang="en-US" altLang="en-US" sz="2400" dirty="0" smtClean="0">
                <a:solidFill>
                  <a:schemeClr val="tx1"/>
                </a:solidFill>
                <a:latin typeface="Arial Narrow" pitchFamily="34" charset="0"/>
              </a:rPr>
              <a:t>Efficiency is never 100%.  Non-billable time is the single highest expense a company incurs.</a:t>
            </a:r>
          </a:p>
          <a:p>
            <a:pPr marL="80963" indent="0" eaLnBrk="1" hangingPunct="1">
              <a:buFont typeface="Wingdings 2" pitchFamily="18" charset="2"/>
              <a:buNone/>
            </a:pPr>
            <a:endParaRPr lang="en-US" altLang="en-US" sz="2800" dirty="0" smtClean="0">
              <a:solidFill>
                <a:schemeClr val="tx1"/>
              </a:solidFill>
              <a:latin typeface="Arial Narrow" pitchFamily="34" charset="0"/>
            </a:endParaRPr>
          </a:p>
          <a:p>
            <a:pPr marL="80963" indent="0" eaLnBrk="1" hangingPunct="1">
              <a:buFont typeface="Wingdings 2" pitchFamily="18" charset="2"/>
              <a:buNone/>
            </a:pPr>
            <a:r>
              <a:rPr lang="en-US" altLang="en-US" sz="2400" dirty="0" smtClean="0">
                <a:solidFill>
                  <a:schemeClr val="tx1"/>
                </a:solidFill>
                <a:latin typeface="Arial Narrow" pitchFamily="34" charset="0"/>
              </a:rPr>
              <a:t>Non-billable time is any time that can not be charged to the customer that requires wages to be paid out.  (Vacation pay, shop time, company meetings, travel, vehicle maintenance, no shows, holiday pay, sick days, recalls, warranty work)</a:t>
            </a:r>
          </a:p>
          <a:p>
            <a:pPr marL="80963" indent="0" eaLnBrk="1" hangingPunct="1">
              <a:buFont typeface="Wingdings 2" pitchFamily="18" charset="2"/>
              <a:buNone/>
            </a:pPr>
            <a:endParaRPr lang="en-US" altLang="en-US" sz="2400" dirty="0" smtClean="0">
              <a:solidFill>
                <a:schemeClr val="tx1"/>
              </a:solidFill>
              <a:latin typeface="Arial Narrow" pitchFamily="34" charset="0"/>
            </a:endParaRPr>
          </a:p>
          <a:p>
            <a:pPr marL="80963" indent="0" eaLnBrk="1" hangingPunct="1">
              <a:buFont typeface="Wingdings 2" pitchFamily="18" charset="2"/>
              <a:buNone/>
            </a:pPr>
            <a:endParaRPr lang="en-US" altLang="en-US" sz="2400" dirty="0" smtClean="0">
              <a:solidFill>
                <a:schemeClr val="tx1"/>
              </a:solidFill>
              <a:latin typeface="Arial Narrow" pitchFamily="34" charset="0"/>
            </a:endParaRPr>
          </a:p>
        </p:txBody>
      </p:sp>
      <p:pic>
        <p:nvPicPr>
          <p:cNvPr id="604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
            <a:ext cx="2743200" cy="1666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907458"/>
      </p:ext>
    </p:extLst>
  </p:cSld>
  <p:clrMapOvr>
    <a:masterClrMapping/>
  </p:clrMapOvr>
  <mc:AlternateContent xmlns:mc="http://schemas.openxmlformats.org/markup-compatibility/2006" xmlns:p14="http://schemas.microsoft.com/office/powerpoint/2010/main">
    <mc:Choice Requires="p14">
      <p:transition spd="slow" p14:dur="2000" advTm="39132"/>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4147</TotalTime>
  <Words>2444</Words>
  <Application>Microsoft Office PowerPoint</Application>
  <PresentationFormat>On-screen Show (4:3)</PresentationFormat>
  <Paragraphs>336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Thatch</vt:lpstr>
      <vt:lpstr>Financial Management</vt:lpstr>
      <vt:lpstr>PowerPoint Presentation</vt:lpstr>
      <vt:lpstr>Know your Break-Even</vt:lpstr>
      <vt:lpstr>Break-Even Sales</vt:lpstr>
      <vt:lpstr>Break-even Calculation</vt:lpstr>
      <vt:lpstr>Determine Your Pricing/Making a Profit</vt:lpstr>
      <vt:lpstr>How Are Prices Determined</vt:lpstr>
      <vt:lpstr>Labor Costs</vt:lpstr>
      <vt:lpstr>Non-Billable Time </vt:lpstr>
      <vt:lpstr>PowerPoint Presentation</vt:lpstr>
      <vt:lpstr>Administrative Wages</vt:lpstr>
      <vt:lpstr>Non-Billable Time Example for Admin</vt:lpstr>
      <vt:lpstr>Equipment Replacement Costs</vt:lpstr>
      <vt:lpstr>Materials</vt:lpstr>
      <vt:lpstr>Overhead Costs </vt:lpstr>
      <vt:lpstr>Internal Controls</vt:lpstr>
      <vt:lpstr>Internal Controls</vt:lpstr>
      <vt:lpstr>Understand your Accounts Receivable</vt:lpstr>
      <vt:lpstr>Manage Your Accounts Payable</vt:lpstr>
      <vt:lpstr>Control Your Inventory </vt:lpstr>
      <vt:lpstr>Ways to Increase Cash Flow</vt:lpstr>
      <vt:lpstr>Formula for Financial Success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dc:title>
  <dc:creator>Beth</dc:creator>
  <cp:lastModifiedBy>Beth</cp:lastModifiedBy>
  <cp:revision>172</cp:revision>
  <dcterms:created xsi:type="dcterms:W3CDTF">2012-12-13T00:17:12Z</dcterms:created>
  <dcterms:modified xsi:type="dcterms:W3CDTF">2015-10-28T13:34:39Z</dcterms:modified>
</cp:coreProperties>
</file>