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7" r:id="rId3"/>
    <p:sldId id="314" r:id="rId4"/>
    <p:sldId id="258" r:id="rId5"/>
    <p:sldId id="259" r:id="rId6"/>
    <p:sldId id="260" r:id="rId7"/>
    <p:sldId id="265" r:id="rId8"/>
    <p:sldId id="263" r:id="rId9"/>
    <p:sldId id="262" r:id="rId10"/>
    <p:sldId id="264" r:id="rId11"/>
    <p:sldId id="266" r:id="rId12"/>
    <p:sldId id="268" r:id="rId13"/>
    <p:sldId id="275" r:id="rId14"/>
    <p:sldId id="276" r:id="rId15"/>
    <p:sldId id="277" r:id="rId16"/>
    <p:sldId id="278" r:id="rId17"/>
    <p:sldId id="279" r:id="rId18"/>
    <p:sldId id="280" r:id="rId19"/>
    <p:sldId id="281" r:id="rId20"/>
    <p:sldId id="282" r:id="rId21"/>
    <p:sldId id="315" r:id="rId22"/>
    <p:sldId id="299" r:id="rId23"/>
    <p:sldId id="298" r:id="rId24"/>
    <p:sldId id="301" r:id="rId25"/>
    <p:sldId id="303" r:id="rId26"/>
    <p:sldId id="302" r:id="rId27"/>
    <p:sldId id="304" r:id="rId28"/>
    <p:sldId id="305" r:id="rId29"/>
    <p:sldId id="306" r:id="rId30"/>
    <p:sldId id="307" r:id="rId31"/>
    <p:sldId id="308" r:id="rId32"/>
    <p:sldId id="318" r:id="rId33"/>
    <p:sldId id="320" r:id="rId34"/>
    <p:sldId id="321" r:id="rId35"/>
    <p:sldId id="322" r:id="rId36"/>
    <p:sldId id="323" r:id="rId37"/>
    <p:sldId id="335" r:id="rId38"/>
    <p:sldId id="32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75" d="100"/>
          <a:sy n="75" d="100"/>
        </p:scale>
        <p:origin x="-547" y="-58"/>
      </p:cViewPr>
      <p:guideLst>
        <p:guide orient="horz" pos="2160"/>
        <p:guide pos="2880"/>
      </p:guideLst>
    </p:cSldViewPr>
  </p:slideViewPr>
  <p:notesTextViewPr>
    <p:cViewPr>
      <p:scale>
        <a:sx n="1" d="1"/>
        <a:sy n="1" d="1"/>
      </p:scale>
      <p:origin x="0" y="0"/>
    </p:cViewPr>
  </p:notesTextViewPr>
  <p:notesViewPr>
    <p:cSldViewPr>
      <p:cViewPr varScale="1">
        <p:scale>
          <a:sx n="64" d="100"/>
          <a:sy n="64" d="100"/>
        </p:scale>
        <p:origin x="-1637" y="-6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0D0BF-2A12-4006-A87D-EBBC0D63FD0F}" type="datetimeFigureOut">
              <a:rPr lang="en-US" smtClean="0"/>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5C4052-CCDC-464E-8456-FCA68AA299C2}" type="slidenum">
              <a:rPr lang="en-US" smtClean="0"/>
              <a:t>‹#›</a:t>
            </a:fld>
            <a:endParaRPr lang="en-US"/>
          </a:p>
        </p:txBody>
      </p:sp>
    </p:spTree>
    <p:extLst>
      <p:ext uri="{BB962C8B-B14F-4D97-AF65-F5344CB8AC3E}">
        <p14:creationId xmlns:p14="http://schemas.microsoft.com/office/powerpoint/2010/main" val="270401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a:t>
            </a:fld>
            <a:endParaRPr lang="en-US"/>
          </a:p>
        </p:txBody>
      </p:sp>
    </p:spTree>
    <p:extLst>
      <p:ext uri="{BB962C8B-B14F-4D97-AF65-F5344CB8AC3E}">
        <p14:creationId xmlns:p14="http://schemas.microsoft.com/office/powerpoint/2010/main" val="2894297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should your bookkeeper be doing to keep your financial record straight?</a:t>
            </a:r>
          </a:p>
          <a:p>
            <a:endParaRPr lang="en-US" dirty="0"/>
          </a:p>
          <a:p>
            <a:r>
              <a:rPr lang="en-US" dirty="0" smtClean="0"/>
              <a:t>The bookkeeper should:</a:t>
            </a:r>
          </a:p>
          <a:p>
            <a:endParaRPr lang="en-US" dirty="0" smtClean="0"/>
          </a:p>
          <a:p>
            <a:r>
              <a:rPr lang="en-US" dirty="0" smtClean="0"/>
              <a:t>Capture transactions with customers and vendors</a:t>
            </a:r>
          </a:p>
          <a:p>
            <a:r>
              <a:rPr lang="en-US" dirty="0" smtClean="0"/>
              <a:t>Collect and file source documents like invoices, payroll records…</a:t>
            </a:r>
          </a:p>
          <a:p>
            <a:r>
              <a:rPr lang="en-US" dirty="0" smtClean="0"/>
              <a:t>Record transactions into the General Journal</a:t>
            </a:r>
          </a:p>
          <a:p>
            <a:r>
              <a:rPr lang="en-US" dirty="0" smtClean="0"/>
              <a:t>Conduct end of the month procedures and close outs</a:t>
            </a:r>
          </a:p>
          <a:p>
            <a:r>
              <a:rPr lang="en-US" dirty="0" smtClean="0"/>
              <a:t>Prepare monthly, end of period reports</a:t>
            </a:r>
          </a:p>
          <a:p>
            <a:r>
              <a:rPr lang="en-US" dirty="0" smtClean="0"/>
              <a:t>Review reports for accuracy</a:t>
            </a:r>
          </a:p>
          <a:p>
            <a:r>
              <a:rPr lang="en-US" dirty="0" smtClean="0"/>
              <a:t>Close the books</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10</a:t>
            </a:fld>
            <a:endParaRPr lang="en-US"/>
          </a:p>
        </p:txBody>
      </p:sp>
    </p:spTree>
    <p:extLst>
      <p:ext uri="{BB962C8B-B14F-4D97-AF65-F5344CB8AC3E}">
        <p14:creationId xmlns:p14="http://schemas.microsoft.com/office/powerpoint/2010/main" val="724399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Uniform standards are important.  These standards are </a:t>
            </a:r>
            <a:r>
              <a:rPr lang="en-US" dirty="0"/>
              <a:t>k</a:t>
            </a:r>
            <a:r>
              <a:rPr lang="en-US" dirty="0" smtClean="0"/>
              <a:t>nown as  Generally Accepted Accounting Principles and they are universal.  They are the “rules” of the accounting world.</a:t>
            </a:r>
          </a:p>
          <a:p>
            <a:r>
              <a:rPr lang="en-US" dirty="0" smtClean="0"/>
              <a:t>These rules provide a:</a:t>
            </a:r>
          </a:p>
          <a:p>
            <a:pPr>
              <a:buFontTx/>
              <a:buChar char="-"/>
            </a:pPr>
            <a:r>
              <a:rPr lang="en-US" dirty="0" smtClean="0"/>
              <a:t>Standardized method of measuring profits and reporting financial results</a:t>
            </a:r>
          </a:p>
          <a:p>
            <a:pPr>
              <a:buFontTx/>
              <a:buChar char="-"/>
            </a:pPr>
            <a:r>
              <a:rPr lang="en-US" dirty="0" smtClean="0"/>
              <a:t>Terminology that carries the same meaning no matter how it is used</a:t>
            </a:r>
          </a:p>
          <a:p>
            <a:pPr>
              <a:buFontTx/>
              <a:buChar char="-"/>
            </a:pPr>
            <a:r>
              <a:rPr lang="en-US" dirty="0" smtClean="0"/>
              <a:t>And Allow for the comparison of financial performance and conditions in like businesses.</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11</a:t>
            </a:fld>
            <a:endParaRPr lang="en-US"/>
          </a:p>
        </p:txBody>
      </p:sp>
    </p:spTree>
    <p:extLst>
      <p:ext uri="{BB962C8B-B14F-4D97-AF65-F5344CB8AC3E}">
        <p14:creationId xmlns:p14="http://schemas.microsoft.com/office/powerpoint/2010/main" val="1961873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It all starts with a Chart of Accounts.  </a:t>
            </a:r>
          </a:p>
          <a:p>
            <a:pPr>
              <a:buFontTx/>
              <a:buChar char="-"/>
            </a:pPr>
            <a:endParaRPr lang="en-US" dirty="0"/>
          </a:p>
          <a:p>
            <a:r>
              <a:rPr lang="en-US" dirty="0" smtClean="0"/>
              <a:t>This is basically  an index to all the places you file financial information in your accounting system</a:t>
            </a:r>
          </a:p>
          <a:p>
            <a:r>
              <a:rPr lang="en-US" dirty="0" smtClean="0"/>
              <a:t>It allows you to track specific activities within your business</a:t>
            </a:r>
          </a:p>
          <a:p>
            <a:r>
              <a:rPr lang="en-US" dirty="0" smtClean="0"/>
              <a:t>It is the codebook for your accounting system</a:t>
            </a:r>
          </a:p>
          <a:p>
            <a:pPr marL="0" indent="0">
              <a:buNone/>
            </a:pPr>
            <a:r>
              <a:rPr lang="en-US" dirty="0" smtClean="0"/>
              <a:t>	- catalogs all sales, expenses, assets, liabilities and equity </a:t>
            </a:r>
          </a:p>
          <a:p>
            <a:r>
              <a:rPr lang="en-US" dirty="0" smtClean="0"/>
              <a:t>A chart of accounts can</a:t>
            </a:r>
            <a:r>
              <a:rPr lang="en-US" baseline="0" dirty="0" smtClean="0"/>
              <a:t> be compared to an individual mailbox at the post office.  If the mail goes in the wrong slot or is delayed problems occur in your business.</a:t>
            </a:r>
          </a:p>
          <a:p>
            <a:endParaRPr lang="en-US" baseline="0" dirty="0" smtClean="0"/>
          </a:p>
          <a:p>
            <a:r>
              <a:rPr lang="en-US" dirty="0" smtClean="0"/>
              <a:t>The chart of accounts is separated into sections:</a:t>
            </a:r>
          </a:p>
          <a:p>
            <a:pPr marL="228600" indent="-228600">
              <a:buAutoNum type="arabicParenR"/>
            </a:pPr>
            <a:r>
              <a:rPr lang="en-US" baseline="0" dirty="0" smtClean="0"/>
              <a:t>Balance Sheet items – assets, liabilities and owners equity</a:t>
            </a:r>
          </a:p>
          <a:p>
            <a:pPr marL="228600" indent="-228600">
              <a:buAutoNum type="arabicParenR"/>
            </a:pPr>
            <a:r>
              <a:rPr lang="en-US" dirty="0" smtClean="0"/>
              <a:t>Income</a:t>
            </a:r>
          </a:p>
          <a:p>
            <a:pPr marL="228600" indent="-228600">
              <a:buAutoNum type="arabicParenR"/>
            </a:pPr>
            <a:r>
              <a:rPr lang="en-US" baseline="0" dirty="0" smtClean="0"/>
              <a:t>Cost of Goods sold</a:t>
            </a:r>
          </a:p>
          <a:p>
            <a:pPr marL="228600" indent="-228600">
              <a:buAutoNum type="arabicParenR"/>
            </a:pPr>
            <a:r>
              <a:rPr lang="en-US" dirty="0" smtClean="0"/>
              <a:t>Operating Expenses</a:t>
            </a:r>
          </a:p>
          <a:p>
            <a:pPr marL="228600" indent="-228600">
              <a:buAutoNum type="arabicParenR"/>
            </a:pPr>
            <a:r>
              <a:rPr lang="en-US" baseline="0" dirty="0" smtClean="0"/>
              <a:t>Other income</a:t>
            </a:r>
          </a:p>
          <a:p>
            <a:pPr marL="228600" indent="-228600">
              <a:buAutoNum type="arabicParenR"/>
            </a:pPr>
            <a:r>
              <a:rPr lang="en-US" dirty="0" smtClean="0"/>
              <a:t>Other expenses</a:t>
            </a:r>
          </a:p>
          <a:p>
            <a:pPr marL="228600" indent="-228600">
              <a:buAutoNum type="arabicParenR"/>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12</a:t>
            </a:fld>
            <a:endParaRPr lang="en-US" dirty="0"/>
          </a:p>
        </p:txBody>
      </p:sp>
    </p:spTree>
    <p:extLst>
      <p:ext uri="{BB962C8B-B14F-4D97-AF65-F5344CB8AC3E}">
        <p14:creationId xmlns:p14="http://schemas.microsoft.com/office/powerpoint/2010/main" val="2669434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financial position of the business at a particular point in time.  </a:t>
            </a:r>
          </a:p>
          <a:p>
            <a:pPr marL="0" indent="0">
              <a:buNone/>
            </a:pPr>
            <a:endParaRPr lang="en-US" dirty="0" smtClean="0"/>
          </a:p>
          <a:p>
            <a:pPr marL="0" indent="0">
              <a:buNone/>
            </a:pPr>
            <a:r>
              <a:rPr lang="en-US" dirty="0" smtClean="0"/>
              <a:t>It shows the </a:t>
            </a:r>
            <a:r>
              <a:rPr lang="en-US" b="1" i="1" dirty="0" smtClean="0"/>
              <a:t>assets</a:t>
            </a:r>
            <a:r>
              <a:rPr lang="en-US" dirty="0" smtClean="0"/>
              <a:t> (what the business owns)</a:t>
            </a:r>
          </a:p>
          <a:p>
            <a:pPr marL="0" indent="0">
              <a:buNone/>
            </a:pPr>
            <a:r>
              <a:rPr lang="en-US" dirty="0" smtClean="0"/>
              <a:t>It shows the </a:t>
            </a:r>
            <a:r>
              <a:rPr lang="en-US" b="1" i="1" dirty="0" smtClean="0"/>
              <a:t>liabilities</a:t>
            </a:r>
            <a:r>
              <a:rPr lang="en-US" dirty="0" smtClean="0"/>
              <a:t> (How much you owe)</a:t>
            </a:r>
          </a:p>
          <a:p>
            <a:pPr marL="0" indent="0">
              <a:buNone/>
            </a:pPr>
            <a:r>
              <a:rPr lang="en-US" dirty="0" smtClean="0"/>
              <a:t>It shows the </a:t>
            </a:r>
            <a:r>
              <a:rPr lang="en-US" b="1" i="1" dirty="0" smtClean="0"/>
              <a:t>net worth </a:t>
            </a:r>
            <a:r>
              <a:rPr lang="en-US" dirty="0" smtClean="0"/>
              <a:t>(what’s let over, equity)</a:t>
            </a:r>
          </a:p>
          <a:p>
            <a:pPr marL="0" indent="0">
              <a:buNone/>
            </a:pPr>
            <a:endParaRPr lang="en-US" dirty="0"/>
          </a:p>
          <a:p>
            <a:pPr marL="0" indent="0">
              <a:buNone/>
            </a:pPr>
            <a:r>
              <a:rPr lang="en-US" dirty="0" smtClean="0"/>
              <a:t>The balance sheet provides the truest picture of the long-term health of your business  because it is a reflection of your business from day one .</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13</a:t>
            </a:fld>
            <a:endParaRPr lang="en-US"/>
          </a:p>
        </p:txBody>
      </p:sp>
    </p:spTree>
    <p:extLst>
      <p:ext uri="{BB962C8B-B14F-4D97-AF65-F5344CB8AC3E}">
        <p14:creationId xmlns:p14="http://schemas.microsoft.com/office/powerpoint/2010/main" val="809464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Anything owned by the company, whether paid in full or not.  Assets are always at the top of the statement and can be identified in three categories:</a:t>
            </a:r>
          </a:p>
          <a:p>
            <a:pPr marL="0" indent="0" algn="ctr">
              <a:buNone/>
            </a:pPr>
            <a:r>
              <a:rPr lang="en-US" dirty="0" smtClean="0"/>
              <a:t>Current Assets</a:t>
            </a:r>
          </a:p>
          <a:p>
            <a:pPr marL="0" indent="0" algn="ctr">
              <a:buNone/>
            </a:pPr>
            <a:r>
              <a:rPr lang="en-US" dirty="0" smtClean="0"/>
              <a:t>Fixed Assets</a:t>
            </a:r>
          </a:p>
          <a:p>
            <a:pPr marL="0" indent="0" algn="ctr">
              <a:buNone/>
            </a:pPr>
            <a:r>
              <a:rPr lang="en-US" dirty="0" smtClean="0"/>
              <a:t>Other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14</a:t>
            </a:fld>
            <a:endParaRPr lang="en-US"/>
          </a:p>
        </p:txBody>
      </p:sp>
    </p:spTree>
    <p:extLst>
      <p:ext uri="{BB962C8B-B14F-4D97-AF65-F5344CB8AC3E}">
        <p14:creationId xmlns:p14="http://schemas.microsoft.com/office/powerpoint/2010/main" val="2747696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Current assets are either cash or can be converted to cash in less than one year. </a:t>
            </a:r>
          </a:p>
          <a:p>
            <a:pPr marL="0" indent="0">
              <a:buNone/>
            </a:pPr>
            <a:endParaRPr lang="en-US" dirty="0"/>
          </a:p>
          <a:p>
            <a:pPr marL="0" indent="0">
              <a:buNone/>
            </a:pPr>
            <a:r>
              <a:rPr lang="en-US" dirty="0" smtClean="0"/>
              <a:t>Examples are:	</a:t>
            </a:r>
          </a:p>
          <a:p>
            <a:pPr marL="0" indent="0">
              <a:buNone/>
            </a:pPr>
            <a:r>
              <a:rPr lang="en-US" dirty="0" smtClean="0"/>
              <a:t>		Cash on hand in the bank</a:t>
            </a:r>
          </a:p>
          <a:p>
            <a:pPr marL="0" indent="0">
              <a:buNone/>
            </a:pPr>
            <a:r>
              <a:rPr lang="en-US" dirty="0" smtClean="0"/>
              <a:t>		Accounts Receivable</a:t>
            </a:r>
          </a:p>
          <a:p>
            <a:pPr marL="0" indent="0">
              <a:buNone/>
            </a:pPr>
            <a:r>
              <a:rPr lang="en-US" dirty="0" smtClean="0"/>
              <a:t>		Inventory	</a:t>
            </a:r>
          </a:p>
          <a:p>
            <a:pPr marL="0" indent="0">
              <a:buNone/>
            </a:pPr>
            <a:r>
              <a:rPr lang="en-US" dirty="0" smtClean="0"/>
              <a:t>		Prepaid Expenses</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15</a:t>
            </a:fld>
            <a:endParaRPr lang="en-US"/>
          </a:p>
        </p:txBody>
      </p:sp>
    </p:spTree>
    <p:extLst>
      <p:ext uri="{BB962C8B-B14F-4D97-AF65-F5344CB8AC3E}">
        <p14:creationId xmlns:p14="http://schemas.microsoft.com/office/powerpoint/2010/main" val="445249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Fixed assets can not be easily turned into cash and typically depreciate over time (with the exception of land).</a:t>
            </a:r>
          </a:p>
          <a:p>
            <a:pPr marL="0" indent="0">
              <a:buNone/>
            </a:pPr>
            <a:endParaRPr lang="en-US" dirty="0"/>
          </a:p>
          <a:p>
            <a:pPr marL="0" indent="0">
              <a:buNone/>
            </a:pPr>
            <a:r>
              <a:rPr lang="en-US" dirty="0" smtClean="0"/>
              <a:t>Examples of Fixed Assets are:</a:t>
            </a:r>
          </a:p>
          <a:p>
            <a:pPr marL="0" indent="0">
              <a:buNone/>
            </a:pPr>
            <a:r>
              <a:rPr lang="en-US" dirty="0" smtClean="0"/>
              <a:t>			Trucks</a:t>
            </a:r>
          </a:p>
          <a:p>
            <a:pPr marL="0" indent="0">
              <a:buNone/>
            </a:pPr>
            <a:r>
              <a:rPr lang="en-US" dirty="0" smtClean="0"/>
              <a:t>			Machinery and equipment</a:t>
            </a:r>
          </a:p>
          <a:p>
            <a:pPr marL="0" indent="0">
              <a:buNone/>
            </a:pPr>
            <a:r>
              <a:rPr lang="en-US" dirty="0" smtClean="0"/>
              <a:t>			Furniture and fixtures</a:t>
            </a:r>
          </a:p>
          <a:p>
            <a:pPr marL="0" indent="0">
              <a:buNone/>
            </a:pPr>
            <a:r>
              <a:rPr lang="en-US" dirty="0" smtClean="0"/>
              <a:t>			Real estate</a:t>
            </a:r>
          </a:p>
          <a:p>
            <a:pPr marL="0" indent="0">
              <a:buNone/>
            </a:pPr>
            <a:r>
              <a:rPr lang="en-US" dirty="0" smtClean="0"/>
              <a:t>			Office and warehouse facility if owned</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16</a:t>
            </a:fld>
            <a:endParaRPr lang="en-US"/>
          </a:p>
        </p:txBody>
      </p:sp>
    </p:spTree>
    <p:extLst>
      <p:ext uri="{BB962C8B-B14F-4D97-AF65-F5344CB8AC3E}">
        <p14:creationId xmlns:p14="http://schemas.microsoft.com/office/powerpoint/2010/main" val="3645927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Other Assets are neither current nor fixed but have value.</a:t>
            </a:r>
          </a:p>
          <a:p>
            <a:pPr marL="0" indent="0">
              <a:buNone/>
            </a:pPr>
            <a:endParaRPr lang="en-US" dirty="0" smtClean="0"/>
          </a:p>
          <a:p>
            <a:pPr marL="0" indent="0">
              <a:buNone/>
            </a:pPr>
            <a:r>
              <a:rPr lang="en-US" dirty="0" smtClean="0"/>
              <a:t>Other assets include all long term investments and intangible assets which may be assigned a value for determining the total sale price of a business. </a:t>
            </a:r>
          </a:p>
          <a:p>
            <a:pPr marL="0" indent="0">
              <a:buNone/>
            </a:pPr>
            <a:r>
              <a:rPr lang="en-US" dirty="0" smtClean="0"/>
              <a:t>Examples of other assets:</a:t>
            </a:r>
          </a:p>
          <a:p>
            <a:pPr marL="0" indent="0">
              <a:buNone/>
            </a:pPr>
            <a:r>
              <a:rPr lang="en-US" dirty="0" smtClean="0"/>
              <a:t>		Cash surrender on officer’s life insurance</a:t>
            </a:r>
          </a:p>
          <a:p>
            <a:pPr marL="0" indent="0">
              <a:buNone/>
            </a:pPr>
            <a:r>
              <a:rPr lang="en-US" dirty="0" smtClean="0"/>
              <a:t>		Intangibles (Good Will, Patents, Trademarks)</a:t>
            </a:r>
          </a:p>
          <a:p>
            <a:pPr marL="0" indent="0">
              <a:buNone/>
            </a:pPr>
            <a:r>
              <a:rPr lang="en-US" dirty="0" smtClean="0"/>
              <a:t>		Securities (Stocks, Bonds, Mortgages)</a:t>
            </a:r>
          </a:p>
        </p:txBody>
      </p:sp>
      <p:sp>
        <p:nvSpPr>
          <p:cNvPr id="4" name="Slide Number Placeholder 3"/>
          <p:cNvSpPr>
            <a:spLocks noGrp="1"/>
          </p:cNvSpPr>
          <p:nvPr>
            <p:ph type="sldNum" sz="quarter" idx="10"/>
          </p:nvPr>
        </p:nvSpPr>
        <p:spPr/>
        <p:txBody>
          <a:bodyPr/>
          <a:lstStyle/>
          <a:p>
            <a:fld id="{875C4052-CCDC-464E-8456-FCA68AA299C2}" type="slidenum">
              <a:rPr lang="en-US" smtClean="0"/>
              <a:t>17</a:t>
            </a:fld>
            <a:endParaRPr lang="en-US"/>
          </a:p>
        </p:txBody>
      </p:sp>
    </p:spTree>
    <p:extLst>
      <p:ext uri="{BB962C8B-B14F-4D97-AF65-F5344CB8AC3E}">
        <p14:creationId xmlns:p14="http://schemas.microsoft.com/office/powerpoint/2010/main" val="3798272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Liabilities are the amounts the business owed to creditors.  </a:t>
            </a:r>
          </a:p>
          <a:p>
            <a:pPr marL="0" indent="0">
              <a:buNone/>
            </a:pPr>
            <a:endParaRPr lang="en-US" dirty="0"/>
          </a:p>
          <a:p>
            <a:pPr marL="0" indent="0">
              <a:buNone/>
            </a:pPr>
            <a:r>
              <a:rPr lang="en-US" dirty="0" smtClean="0"/>
              <a:t>Liabilities can be identified in two categories:</a:t>
            </a:r>
          </a:p>
          <a:p>
            <a:pPr marL="0" indent="0">
              <a:buNone/>
            </a:pPr>
            <a:endParaRPr lang="en-US" dirty="0" smtClean="0"/>
          </a:p>
          <a:p>
            <a:pPr marL="0" indent="0">
              <a:buNone/>
            </a:pPr>
            <a:r>
              <a:rPr lang="en-US" dirty="0" smtClean="0"/>
              <a:t>			Current liabilities</a:t>
            </a:r>
          </a:p>
          <a:p>
            <a:pPr marL="0" indent="0">
              <a:buNone/>
            </a:pPr>
            <a:r>
              <a:rPr lang="en-US" dirty="0" smtClean="0"/>
              <a:t>			Long Term Liabilities</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18</a:t>
            </a:fld>
            <a:endParaRPr lang="en-US"/>
          </a:p>
        </p:txBody>
      </p:sp>
    </p:spTree>
    <p:extLst>
      <p:ext uri="{BB962C8B-B14F-4D97-AF65-F5344CB8AC3E}">
        <p14:creationId xmlns:p14="http://schemas.microsoft.com/office/powerpoint/2010/main" val="3221614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Current liabilities are the debts that the company will pay off in one year or less. </a:t>
            </a:r>
          </a:p>
          <a:p>
            <a:pPr marL="0" indent="0">
              <a:buNone/>
            </a:pPr>
            <a:endParaRPr lang="en-US" dirty="0"/>
          </a:p>
          <a:p>
            <a:pPr marL="0" indent="0">
              <a:buNone/>
            </a:pPr>
            <a:r>
              <a:rPr lang="en-US" dirty="0" smtClean="0"/>
              <a:t>Examples are:</a:t>
            </a:r>
          </a:p>
          <a:p>
            <a:pPr marL="0" indent="0">
              <a:buNone/>
            </a:pPr>
            <a:endParaRPr lang="en-US" dirty="0" smtClean="0"/>
          </a:p>
          <a:p>
            <a:pPr marL="0" indent="0">
              <a:buNone/>
            </a:pPr>
            <a:r>
              <a:rPr lang="en-US" dirty="0" smtClean="0"/>
              <a:t>			Accounts Payable</a:t>
            </a:r>
          </a:p>
          <a:p>
            <a:pPr marL="0" indent="0">
              <a:buNone/>
            </a:pPr>
            <a:r>
              <a:rPr lang="en-US" dirty="0" smtClean="0"/>
              <a:t>			Current portion of notes payable</a:t>
            </a:r>
          </a:p>
          <a:p>
            <a:pPr marL="0" indent="0">
              <a:buNone/>
            </a:pPr>
            <a:r>
              <a:rPr lang="en-US" dirty="0" smtClean="0"/>
              <a:t>			Any accrued taxes or wages</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19</a:t>
            </a:fld>
            <a:endParaRPr lang="en-US"/>
          </a:p>
        </p:txBody>
      </p:sp>
    </p:spTree>
    <p:extLst>
      <p:ext uri="{BB962C8B-B14F-4D97-AF65-F5344CB8AC3E}">
        <p14:creationId xmlns:p14="http://schemas.microsoft.com/office/powerpoint/2010/main" val="1602173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so many small businesses fail?  Poor cash flow or financial management, lack of internal controls, poor planning  and lack of understanding</a:t>
            </a:r>
            <a:r>
              <a:rPr lang="en-US" baseline="0" dirty="0" smtClean="0"/>
              <a:t> by the owner of what the numbers represent  or the inability to even produce a financial statement that has any meaning is often at the center of small business failure.</a:t>
            </a:r>
          </a:p>
          <a:p>
            <a:endParaRPr lang="en-US" dirty="0" smtClean="0"/>
          </a:p>
        </p:txBody>
      </p:sp>
      <p:sp>
        <p:nvSpPr>
          <p:cNvPr id="4" name="Slide Number Placeholder 3"/>
          <p:cNvSpPr>
            <a:spLocks noGrp="1"/>
          </p:cNvSpPr>
          <p:nvPr>
            <p:ph type="sldNum" sz="quarter" idx="10"/>
          </p:nvPr>
        </p:nvSpPr>
        <p:spPr/>
        <p:txBody>
          <a:bodyPr/>
          <a:lstStyle/>
          <a:p>
            <a:fld id="{875C4052-CCDC-464E-8456-FCA68AA299C2}" type="slidenum">
              <a:rPr lang="en-US" smtClean="0"/>
              <a:t>2</a:t>
            </a:fld>
            <a:endParaRPr lang="en-US" dirty="0"/>
          </a:p>
        </p:txBody>
      </p:sp>
    </p:spTree>
    <p:extLst>
      <p:ext uri="{BB962C8B-B14F-4D97-AF65-F5344CB8AC3E}">
        <p14:creationId xmlns:p14="http://schemas.microsoft.com/office/powerpoint/2010/main" val="3878945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Lon term liabilities are debts the company owes that will nor be repaid within the next 12 twelves months. </a:t>
            </a:r>
          </a:p>
          <a:p>
            <a:pPr marL="0" indent="0">
              <a:buNone/>
            </a:pPr>
            <a:endParaRPr lang="en-US" dirty="0"/>
          </a:p>
          <a:p>
            <a:pPr marL="0" indent="0">
              <a:buNone/>
            </a:pPr>
            <a:r>
              <a:rPr lang="en-US" dirty="0" smtClean="0"/>
              <a:t>Examples are: </a:t>
            </a:r>
          </a:p>
          <a:p>
            <a:pPr marL="0" indent="0">
              <a:buNone/>
            </a:pPr>
            <a:r>
              <a:rPr lang="en-US" dirty="0" smtClean="0"/>
              <a:t>			Loans for Vehicles and Equipment</a:t>
            </a:r>
          </a:p>
          <a:p>
            <a:pPr marL="0" indent="0">
              <a:buNone/>
            </a:pPr>
            <a:r>
              <a:rPr lang="en-US" dirty="0" smtClean="0"/>
              <a:t>			Property</a:t>
            </a:r>
          </a:p>
          <a:p>
            <a:pPr marL="0" indent="0">
              <a:buNone/>
            </a:pPr>
            <a:r>
              <a:rPr lang="en-US" dirty="0" smtClean="0"/>
              <a:t>			Buildings</a:t>
            </a:r>
          </a:p>
          <a:p>
            <a:pPr marL="0" indent="0">
              <a:buNone/>
            </a:pPr>
            <a:r>
              <a:rPr lang="en-US" dirty="0" smtClean="0"/>
              <a:t>			Starting capital</a:t>
            </a:r>
          </a:p>
          <a:p>
            <a:pPr marL="0" indent="0">
              <a:buNone/>
            </a:pPr>
            <a:r>
              <a:rPr lang="en-US" dirty="0" smtClean="0"/>
              <a:t>			</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20</a:t>
            </a:fld>
            <a:endParaRPr lang="en-US"/>
          </a:p>
        </p:txBody>
      </p:sp>
    </p:spTree>
    <p:extLst>
      <p:ext uri="{BB962C8B-B14F-4D97-AF65-F5344CB8AC3E}">
        <p14:creationId xmlns:p14="http://schemas.microsoft.com/office/powerpoint/2010/main" val="3182557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5C4052-CCDC-464E-8456-FCA68AA299C2}" type="slidenum">
              <a:rPr lang="en-US" smtClean="0"/>
              <a:t>21</a:t>
            </a:fld>
            <a:endParaRPr lang="en-US"/>
          </a:p>
        </p:txBody>
      </p:sp>
    </p:spTree>
    <p:extLst>
      <p:ext uri="{BB962C8B-B14F-4D97-AF65-F5344CB8AC3E}">
        <p14:creationId xmlns:p14="http://schemas.microsoft.com/office/powerpoint/2010/main" val="2506265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An income statement is simply the summary of the revenues, costs and expenses of a company that are recognized during an accounting period. </a:t>
            </a:r>
          </a:p>
          <a:p>
            <a:pPr>
              <a:buFontTx/>
              <a:buChar char="-"/>
            </a:pPr>
            <a:endParaRPr lang="en-US" dirty="0"/>
          </a:p>
          <a:p>
            <a:pPr>
              <a:buFontTx/>
              <a:buChar char="-"/>
            </a:pPr>
            <a:r>
              <a:rPr lang="en-US" dirty="0" smtClean="0"/>
              <a:t>Also known as the Profit and Loss Statement, Operating Statement or the Earnings Report</a:t>
            </a:r>
          </a:p>
          <a:p>
            <a:pPr>
              <a:buFontTx/>
              <a:buChar char="-"/>
            </a:pPr>
            <a:r>
              <a:rPr lang="en-US" dirty="0" smtClean="0"/>
              <a:t>If done accurately, it is this  summary of revenues and expenses that determines  profits or losses  </a:t>
            </a:r>
          </a:p>
          <a:p>
            <a:pPr>
              <a:buFontTx/>
              <a:buChar char="-"/>
            </a:pPr>
            <a:r>
              <a:rPr lang="en-US" dirty="0" smtClean="0"/>
              <a:t>Unlike the balance sheet, an income statement reflects the results of a business over a period of time</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22</a:t>
            </a:fld>
            <a:endParaRPr lang="en-US"/>
          </a:p>
        </p:txBody>
      </p:sp>
    </p:spTree>
    <p:extLst>
      <p:ext uri="{BB962C8B-B14F-4D97-AF65-F5344CB8AC3E}">
        <p14:creationId xmlns:p14="http://schemas.microsoft.com/office/powerpoint/2010/main" val="2433210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When dollars are recorded in one account they must be accounted for in another account so that the accounting equation stays in balance.</a:t>
            </a:r>
          </a:p>
          <a:p>
            <a:pPr eaLnBrk="1" hangingPunct="1">
              <a:buFont typeface="Wingdings" pitchFamily="2" charset="2"/>
              <a:buNone/>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23</a:t>
            </a:fld>
            <a:endParaRPr lang="en-US"/>
          </a:p>
        </p:txBody>
      </p:sp>
    </p:spTree>
    <p:extLst>
      <p:ext uri="{BB962C8B-B14F-4D97-AF65-F5344CB8AC3E}">
        <p14:creationId xmlns:p14="http://schemas.microsoft.com/office/powerpoint/2010/main" val="2745870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five accounting categories on an income statement. </a:t>
            </a:r>
          </a:p>
          <a:p>
            <a:endParaRPr lang="en-US" dirty="0"/>
          </a:p>
          <a:p>
            <a:pPr marL="228600" indent="-228600">
              <a:buAutoNum type="arabicParenR"/>
            </a:pPr>
            <a:r>
              <a:rPr lang="en-US" dirty="0" smtClean="0"/>
              <a:t>Income</a:t>
            </a:r>
          </a:p>
          <a:p>
            <a:pPr marL="228600" indent="-228600">
              <a:buAutoNum type="arabicParenR"/>
            </a:pPr>
            <a:r>
              <a:rPr lang="en-US" dirty="0" smtClean="0"/>
              <a:t>Cost of goods</a:t>
            </a:r>
          </a:p>
          <a:p>
            <a:pPr marL="228600" indent="-228600">
              <a:buAutoNum type="arabicParenR"/>
            </a:pPr>
            <a:r>
              <a:rPr lang="en-US" dirty="0" smtClean="0"/>
              <a:t>Operating expenses</a:t>
            </a:r>
          </a:p>
          <a:p>
            <a:pPr marL="228600" indent="-228600">
              <a:buAutoNum type="arabicParenR"/>
            </a:pPr>
            <a:r>
              <a:rPr lang="en-US" dirty="0" smtClean="0"/>
              <a:t>Other income</a:t>
            </a:r>
          </a:p>
          <a:p>
            <a:pPr marL="228600" indent="-228600">
              <a:buAutoNum type="arabicParenR"/>
            </a:pPr>
            <a:r>
              <a:rPr lang="en-US" dirty="0" smtClean="0"/>
              <a:t>Other expenses. </a:t>
            </a:r>
          </a:p>
          <a:p>
            <a:endParaRPr lang="en-US" dirty="0" smtClean="0"/>
          </a:p>
          <a:p>
            <a:r>
              <a:rPr lang="en-US" dirty="0" smtClean="0"/>
              <a:t>Let’s take a look at each and see how they affect the income statement as a whole. </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24</a:t>
            </a:fld>
            <a:endParaRPr lang="en-US"/>
          </a:p>
        </p:txBody>
      </p:sp>
    </p:spTree>
    <p:extLst>
      <p:ext uri="{BB962C8B-B14F-4D97-AF65-F5344CB8AC3E}">
        <p14:creationId xmlns:p14="http://schemas.microsoft.com/office/powerpoint/2010/main" val="1226334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Income, revenues or sales </a:t>
            </a:r>
            <a:r>
              <a:rPr lang="en-US" dirty="0"/>
              <a:t> </a:t>
            </a:r>
            <a:r>
              <a:rPr lang="en-US" dirty="0" smtClean="0"/>
              <a:t>are all </a:t>
            </a:r>
            <a:r>
              <a:rPr lang="en-US" dirty="0"/>
              <a:t> </a:t>
            </a:r>
            <a:r>
              <a:rPr lang="en-US" dirty="0" smtClean="0"/>
              <a:t>different words that mean “The earnings of a business”</a:t>
            </a:r>
          </a:p>
          <a:p>
            <a:pPr marL="0" indent="0">
              <a:buNone/>
            </a:pPr>
            <a:endParaRPr lang="en-US" dirty="0" smtClean="0"/>
          </a:p>
          <a:p>
            <a:pPr marL="0" indent="0">
              <a:buNone/>
            </a:pPr>
            <a:r>
              <a:rPr lang="en-US" dirty="0" smtClean="0"/>
              <a:t>Although there may be different forms of income, the first section of an income statement represents sales directly related to the offerings of services or products provided by the business.  </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25</a:t>
            </a:fld>
            <a:endParaRPr lang="en-US"/>
          </a:p>
        </p:txBody>
      </p:sp>
    </p:spTree>
    <p:extLst>
      <p:ext uri="{BB962C8B-B14F-4D97-AF65-F5344CB8AC3E}">
        <p14:creationId xmlns:p14="http://schemas.microsoft.com/office/powerpoint/2010/main" val="42029064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Cost of Goods Sold refer to the total cost for the products and labor used to provide service or products to a customer. These are variable expenses that are directly related to sales. In our industry the most common COGS  are:</a:t>
            </a:r>
          </a:p>
          <a:p>
            <a:pPr marL="0" indent="0">
              <a:buNone/>
            </a:pPr>
            <a:endParaRPr lang="en-US" dirty="0" smtClean="0"/>
          </a:p>
          <a:p>
            <a:pPr marL="0" indent="0">
              <a:buNone/>
            </a:pPr>
            <a:r>
              <a:rPr lang="en-US" dirty="0" smtClean="0"/>
              <a:t>	-	Subcontractors</a:t>
            </a:r>
          </a:p>
          <a:p>
            <a:pPr marL="0" indent="0">
              <a:buNone/>
            </a:pPr>
            <a:r>
              <a:rPr lang="en-US" dirty="0" smtClean="0"/>
              <a:t>	- 	Permits</a:t>
            </a:r>
          </a:p>
          <a:p>
            <a:pPr marL="0" indent="0">
              <a:buNone/>
            </a:pPr>
            <a:r>
              <a:rPr lang="en-US" dirty="0" smtClean="0"/>
              <a:t>	- 	Field Labor</a:t>
            </a:r>
          </a:p>
          <a:p>
            <a:pPr marL="0" indent="0">
              <a:buNone/>
            </a:pPr>
            <a:r>
              <a:rPr lang="en-US" dirty="0" smtClean="0"/>
              <a:t>	-	Equipment Rental</a:t>
            </a:r>
          </a:p>
          <a:p>
            <a:pPr marL="0" indent="0">
              <a:buNone/>
            </a:pPr>
            <a:r>
              <a:rPr lang="en-US" dirty="0"/>
              <a:t>	</a:t>
            </a:r>
            <a:r>
              <a:rPr lang="en-US" dirty="0" smtClean="0"/>
              <a:t>	Credit Card Fees</a:t>
            </a:r>
          </a:p>
          <a:p>
            <a:pPr marL="0" indent="0">
              <a:buNone/>
            </a:pPr>
            <a:r>
              <a:rPr lang="en-US" dirty="0" smtClean="0"/>
              <a:t>	-	Materials </a:t>
            </a:r>
          </a:p>
          <a:p>
            <a:pPr marL="0" indent="0">
              <a:buNone/>
            </a:pPr>
            <a:r>
              <a:rPr lang="en-US" dirty="0" smtClean="0"/>
              <a:t>	-	Commissions</a:t>
            </a:r>
          </a:p>
          <a:p>
            <a:pPr marL="0" indent="0">
              <a:buNone/>
            </a:pPr>
            <a:r>
              <a:rPr lang="en-US" dirty="0" smtClean="0"/>
              <a:t>	-	Fuel (service vehicles only)</a:t>
            </a:r>
          </a:p>
        </p:txBody>
      </p:sp>
      <p:sp>
        <p:nvSpPr>
          <p:cNvPr id="4" name="Slide Number Placeholder 3"/>
          <p:cNvSpPr>
            <a:spLocks noGrp="1"/>
          </p:cNvSpPr>
          <p:nvPr>
            <p:ph type="sldNum" sz="quarter" idx="10"/>
          </p:nvPr>
        </p:nvSpPr>
        <p:spPr/>
        <p:txBody>
          <a:bodyPr/>
          <a:lstStyle/>
          <a:p>
            <a:fld id="{875C4052-CCDC-464E-8456-FCA68AA299C2}" type="slidenum">
              <a:rPr lang="en-US" smtClean="0"/>
              <a:t>26</a:t>
            </a:fld>
            <a:endParaRPr lang="en-US"/>
          </a:p>
        </p:txBody>
      </p:sp>
    </p:spTree>
    <p:extLst>
      <p:ext uri="{BB962C8B-B14F-4D97-AF65-F5344CB8AC3E}">
        <p14:creationId xmlns:p14="http://schemas.microsoft.com/office/powerpoint/2010/main" val="2660606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creating financial statements is to see how the company is progressing, if the company is charging correctly, spending within its means and making a profit.  Profit is important because without it, a company would cease to exist.  </a:t>
            </a:r>
          </a:p>
          <a:p>
            <a:endParaRPr lang="en-US" dirty="0"/>
          </a:p>
          <a:p>
            <a:r>
              <a:rPr lang="en-US" dirty="0" smtClean="0"/>
              <a:t>There are different types of profit but those you should be most concerned with are gross profit and net profit.  </a:t>
            </a:r>
          </a:p>
          <a:p>
            <a:endParaRPr lang="en-US" dirty="0"/>
          </a:p>
          <a:p>
            <a:r>
              <a:rPr lang="en-US" dirty="0" smtClean="0"/>
              <a:t>Gross profit is the amount left after all costs directly associated with a sale have been calculated or after all COGS have been deducted. </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27</a:t>
            </a:fld>
            <a:endParaRPr lang="en-US"/>
          </a:p>
        </p:txBody>
      </p:sp>
    </p:spTree>
    <p:extLst>
      <p:ext uri="{BB962C8B-B14F-4D97-AF65-F5344CB8AC3E}">
        <p14:creationId xmlns:p14="http://schemas.microsoft.com/office/powerpoint/2010/main" val="1060238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Operating expenses  are costs that do not change over the short term in response to the volume of company sales.   Also referred to as fixed costs, these expenses do not go away if the company fails to sells their products or services.  </a:t>
            </a:r>
          </a:p>
          <a:p>
            <a:pPr marL="0" indent="0">
              <a:buNone/>
            </a:pPr>
            <a:endParaRPr lang="en-US" dirty="0" smtClean="0"/>
          </a:p>
          <a:p>
            <a:pPr marL="0" indent="0">
              <a:buNone/>
            </a:pPr>
            <a:r>
              <a:rPr lang="en-US" dirty="0" smtClean="0"/>
              <a:t>Items included would be any expense not directly related to the sale such as:</a:t>
            </a:r>
          </a:p>
          <a:p>
            <a:pPr marL="0" indent="0">
              <a:buNone/>
            </a:pPr>
            <a:r>
              <a:rPr lang="en-US" dirty="0" smtClean="0"/>
              <a:t>	Rent</a:t>
            </a:r>
          </a:p>
          <a:p>
            <a:pPr marL="0" indent="0">
              <a:buNone/>
            </a:pPr>
            <a:r>
              <a:rPr lang="en-US" dirty="0" smtClean="0"/>
              <a:t>	Telephone</a:t>
            </a:r>
          </a:p>
          <a:p>
            <a:pPr marL="0" indent="0">
              <a:buNone/>
            </a:pPr>
            <a:r>
              <a:rPr lang="en-US" dirty="0" smtClean="0"/>
              <a:t>	Admin Labor and Salaries</a:t>
            </a:r>
          </a:p>
          <a:p>
            <a:pPr marL="0" indent="0">
              <a:buNone/>
            </a:pPr>
            <a:r>
              <a:rPr lang="en-US" dirty="0" smtClean="0"/>
              <a:t>	Insurances</a:t>
            </a:r>
          </a:p>
          <a:p>
            <a:pPr marL="0" indent="0">
              <a:buNone/>
            </a:pPr>
            <a:r>
              <a:rPr lang="en-US" dirty="0" smtClean="0"/>
              <a:t>	Marketing</a:t>
            </a:r>
          </a:p>
          <a:p>
            <a:pPr marL="0" indent="0">
              <a:buNone/>
            </a:pPr>
            <a:r>
              <a:rPr lang="en-US" dirty="0" smtClean="0"/>
              <a:t>	Utilities</a:t>
            </a:r>
          </a:p>
          <a:p>
            <a:pPr marL="0" indent="0">
              <a:buNone/>
            </a:pPr>
            <a:r>
              <a:rPr lang="en-US" dirty="0" smtClean="0"/>
              <a:t>	Current support expenses not allocated to sales or production</a:t>
            </a:r>
          </a:p>
          <a:p>
            <a:pPr marL="0" indent="0">
              <a:buNone/>
            </a:pPr>
            <a:r>
              <a:rPr lang="en-US" dirty="0" smtClean="0"/>
              <a:t>		</a:t>
            </a:r>
          </a:p>
        </p:txBody>
      </p:sp>
      <p:sp>
        <p:nvSpPr>
          <p:cNvPr id="4" name="Slide Number Placeholder 3"/>
          <p:cNvSpPr>
            <a:spLocks noGrp="1"/>
          </p:cNvSpPr>
          <p:nvPr>
            <p:ph type="sldNum" sz="quarter" idx="10"/>
          </p:nvPr>
        </p:nvSpPr>
        <p:spPr/>
        <p:txBody>
          <a:bodyPr/>
          <a:lstStyle/>
          <a:p>
            <a:fld id="{875C4052-CCDC-464E-8456-FCA68AA299C2}" type="slidenum">
              <a:rPr lang="en-US" smtClean="0"/>
              <a:t>28</a:t>
            </a:fld>
            <a:endParaRPr lang="en-US"/>
          </a:p>
        </p:txBody>
      </p:sp>
    </p:spTree>
    <p:extLst>
      <p:ext uri="{BB962C8B-B14F-4D97-AF65-F5344CB8AC3E}">
        <p14:creationId xmlns:p14="http://schemas.microsoft.com/office/powerpoint/2010/main" val="37338932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 operating profit is the amount of income remaining after all cogs and operating expenses have been calculated.  </a:t>
            </a:r>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29</a:t>
            </a:fld>
            <a:endParaRPr lang="en-US"/>
          </a:p>
        </p:txBody>
      </p:sp>
    </p:spTree>
    <p:extLst>
      <p:ext uri="{BB962C8B-B14F-4D97-AF65-F5344CB8AC3E}">
        <p14:creationId xmlns:p14="http://schemas.microsoft.com/office/powerpoint/2010/main" val="136923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you need to understand and create accurate financial reports for your business?</a:t>
            </a:r>
          </a:p>
          <a:p>
            <a:endParaRPr lang="en-US" dirty="0"/>
          </a:p>
          <a:p>
            <a:endParaRPr lang="en-US" dirty="0" smtClean="0"/>
          </a:p>
          <a:p>
            <a:r>
              <a:rPr lang="en-US" dirty="0" smtClean="0"/>
              <a:t>Accurate Financial reports :</a:t>
            </a:r>
          </a:p>
          <a:p>
            <a:endParaRPr lang="en-US" dirty="0" smtClean="0"/>
          </a:p>
          <a:p>
            <a:r>
              <a:rPr lang="en-US" dirty="0" smtClean="0"/>
              <a:t>1.  Help you make informed business decisions</a:t>
            </a:r>
          </a:p>
          <a:p>
            <a:pPr marL="0" indent="0">
              <a:buNone/>
            </a:pPr>
            <a:r>
              <a:rPr lang="en-US" dirty="0" smtClean="0"/>
              <a:t>2.  Allow you to recognize negative and positive trends quickly</a:t>
            </a:r>
          </a:p>
          <a:p>
            <a:pPr marL="0" indent="0">
              <a:buNone/>
            </a:pPr>
            <a:r>
              <a:rPr lang="en-US" dirty="0" smtClean="0"/>
              <a:t>3.  Protect you against fraud</a:t>
            </a:r>
          </a:p>
          <a:p>
            <a:pPr marL="0" indent="0">
              <a:buNone/>
            </a:pPr>
            <a:r>
              <a:rPr lang="en-US" dirty="0" smtClean="0"/>
              <a:t>4.  Allow you to intelligently communicate and work with vendors,    </a:t>
            </a:r>
          </a:p>
          <a:p>
            <a:pPr marL="0" indent="0">
              <a:buNone/>
            </a:pPr>
            <a:r>
              <a:rPr lang="en-US" dirty="0" smtClean="0"/>
              <a:t>     banks and investors</a:t>
            </a:r>
          </a:p>
          <a:p>
            <a:pPr marL="0" indent="0">
              <a:buNone/>
            </a:pPr>
            <a:r>
              <a:rPr lang="en-US" dirty="0" smtClean="0"/>
              <a:t>5.  Save you money </a:t>
            </a:r>
          </a:p>
          <a:p>
            <a:r>
              <a:rPr lang="en-US" dirty="0" smtClean="0"/>
              <a:t>6.  Keep you out of trouble with the local, state and federal tax </a:t>
            </a:r>
          </a:p>
          <a:p>
            <a:pPr marL="0" indent="0">
              <a:buNone/>
            </a:pPr>
            <a:r>
              <a:rPr lang="en-US" dirty="0" smtClean="0"/>
              <a:t>     authorities by helping you report accurate tax information</a:t>
            </a:r>
          </a:p>
          <a:p>
            <a:pPr marL="0" indent="0">
              <a:buNone/>
            </a:pPr>
            <a:r>
              <a:rPr lang="en-US" dirty="0" smtClean="0"/>
              <a:t>7.  Can prevent your business from failing</a:t>
            </a:r>
          </a:p>
          <a:p>
            <a:endParaRPr lang="en-US" dirty="0"/>
          </a:p>
          <a:p>
            <a:r>
              <a:rPr lang="en-US" dirty="0" smtClean="0"/>
              <a:t>In this session we will focus our attention on financial accounting/reports and what you need to know to make this information accurate and useful. </a:t>
            </a:r>
          </a:p>
        </p:txBody>
      </p:sp>
      <p:sp>
        <p:nvSpPr>
          <p:cNvPr id="4" name="Slide Number Placeholder 3"/>
          <p:cNvSpPr>
            <a:spLocks noGrp="1"/>
          </p:cNvSpPr>
          <p:nvPr>
            <p:ph type="sldNum" sz="quarter" idx="10"/>
          </p:nvPr>
        </p:nvSpPr>
        <p:spPr/>
        <p:txBody>
          <a:bodyPr/>
          <a:lstStyle/>
          <a:p>
            <a:fld id="{875C4052-CCDC-464E-8456-FCA68AA299C2}" type="slidenum">
              <a:rPr lang="en-US" smtClean="0"/>
              <a:t>3</a:t>
            </a:fld>
            <a:endParaRPr lang="en-US"/>
          </a:p>
        </p:txBody>
      </p:sp>
    </p:spTree>
    <p:extLst>
      <p:ext uri="{BB962C8B-B14F-4D97-AF65-F5344CB8AC3E}">
        <p14:creationId xmlns:p14="http://schemas.microsoft.com/office/powerpoint/2010/main" val="392893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Other income and other expenses occur when an asset is sold or destroyed or charges are incurred that do not relate directly to sales of merchandise, services or products. </a:t>
            </a:r>
          </a:p>
          <a:p>
            <a:pPr marL="0" indent="0">
              <a:buNone/>
            </a:pPr>
            <a:endParaRPr lang="en-US" dirty="0"/>
          </a:p>
          <a:p>
            <a:pPr marL="0" indent="0">
              <a:buNone/>
            </a:pPr>
            <a:r>
              <a:rPr lang="en-US" dirty="0" smtClean="0"/>
              <a:t>Examples of Income – interest income or non-operating income</a:t>
            </a:r>
          </a:p>
          <a:p>
            <a:pPr marL="0" indent="0">
              <a:buNone/>
            </a:pPr>
            <a:r>
              <a:rPr lang="en-US" dirty="0" smtClean="0"/>
              <a:t>	example: money earned from sale of asset</a:t>
            </a:r>
          </a:p>
          <a:p>
            <a:pPr marL="0" indent="0">
              <a:buNone/>
            </a:pPr>
            <a:r>
              <a:rPr lang="en-US" dirty="0" smtClean="0"/>
              <a:t>		   interest earned from investments, bank</a:t>
            </a:r>
          </a:p>
          <a:p>
            <a:pPr marL="0" indent="0">
              <a:buNone/>
            </a:pPr>
            <a:r>
              <a:rPr lang="en-US" dirty="0" smtClean="0"/>
              <a:t>		   earned rent</a:t>
            </a:r>
          </a:p>
          <a:p>
            <a:pPr marL="0" indent="0">
              <a:buNone/>
            </a:pPr>
            <a:endParaRPr lang="en-US" dirty="0" smtClean="0"/>
          </a:p>
          <a:p>
            <a:pPr marL="0" indent="0">
              <a:buNone/>
            </a:pPr>
            <a:r>
              <a:rPr lang="en-US" dirty="0" smtClean="0"/>
              <a:t>Examples of expenses – interest expense or non-operating expense</a:t>
            </a:r>
          </a:p>
          <a:p>
            <a:pPr marL="0" indent="0">
              <a:buNone/>
            </a:pPr>
            <a:r>
              <a:rPr lang="en-US" dirty="0" smtClean="0"/>
              <a:t>	example: interest paid on a financing activity</a:t>
            </a:r>
          </a:p>
          <a:p>
            <a:pPr marL="0" indent="0">
              <a:buNone/>
            </a:pPr>
            <a:r>
              <a:rPr lang="en-US" dirty="0" smtClean="0"/>
              <a:t>		    loss incurred in disposal of an asset</a:t>
            </a:r>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30</a:t>
            </a:fld>
            <a:endParaRPr lang="en-US"/>
          </a:p>
        </p:txBody>
      </p:sp>
    </p:spTree>
    <p:extLst>
      <p:ext uri="{BB962C8B-B14F-4D97-AF65-F5344CB8AC3E}">
        <p14:creationId xmlns:p14="http://schemas.microsoft.com/office/powerpoint/2010/main" val="1184026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Net profit is the result of all sales minus all costs.  </a:t>
            </a:r>
          </a:p>
          <a:p>
            <a:endParaRPr lang="en-US" dirty="0"/>
          </a:p>
          <a:p>
            <a:r>
              <a:rPr lang="en-US" dirty="0" smtClean="0"/>
              <a:t>The most common question I receive from my clients is how can my income statement show I made money when I have no money in the bank?  What am I doing wrong?</a:t>
            </a:r>
          </a:p>
          <a:p>
            <a:endParaRPr lang="en-US" dirty="0"/>
          </a:p>
          <a:p>
            <a:r>
              <a:rPr lang="en-US" dirty="0" smtClean="0"/>
              <a:t>The answer is reflected in your balance sheet.  An income statement does not take into account any payments you may be making such as  loans, mortgages, dividend payments.  Many businesses also do not account for depreciation monthly but instead annually.  All of these things change the profitability number that shows on the income statement. It is important to know how much money is needed monthly to pay those items from the balance sheet to be sure you do not overspend what you think is profit. </a:t>
            </a:r>
          </a:p>
          <a:p>
            <a:endParaRPr lang="en-US" dirty="0" smtClean="0"/>
          </a:p>
          <a:p>
            <a:r>
              <a:rPr lang="en-US" dirty="0" smtClean="0"/>
              <a:t>This is why a statement of cash flows is so important.  Lets look at statement of cash flow.</a:t>
            </a:r>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31</a:t>
            </a:fld>
            <a:endParaRPr lang="en-US"/>
          </a:p>
        </p:txBody>
      </p:sp>
    </p:spTree>
    <p:extLst>
      <p:ext uri="{BB962C8B-B14F-4D97-AF65-F5344CB8AC3E}">
        <p14:creationId xmlns:p14="http://schemas.microsoft.com/office/powerpoint/2010/main" val="2207232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statement of cash flows is a presentation of a company’s cash receipts and payments over a period of time.  </a:t>
            </a:r>
          </a:p>
          <a:p>
            <a:endParaRPr lang="en-US" dirty="0"/>
          </a:p>
          <a:p>
            <a:r>
              <a:rPr lang="en-US" dirty="0" smtClean="0"/>
              <a:t>It shows the movement of cash through a business</a:t>
            </a:r>
          </a:p>
          <a:p>
            <a:r>
              <a:rPr lang="en-US" dirty="0" smtClean="0"/>
              <a:t>It is a summary of cash sources (receipts) cash uses (payments) for a certain period of time.</a:t>
            </a:r>
          </a:p>
          <a:p>
            <a:r>
              <a:rPr lang="en-US" dirty="0" smtClean="0"/>
              <a:t>It provides information on the liquidity and financial flexibility of a business. </a:t>
            </a:r>
          </a:p>
          <a:p>
            <a:r>
              <a:rPr lang="en-US" dirty="0" smtClean="0"/>
              <a:t>It explains the change of cash and cash equivalents during a period.  (Investments like treasury bills and money market funds)</a:t>
            </a:r>
          </a:p>
          <a:p>
            <a:r>
              <a:rPr lang="en-US" dirty="0" smtClean="0"/>
              <a:t>It allows outsiders to see a company’s ability to generate future cash, meet debt obligations and pay dividends</a:t>
            </a:r>
          </a:p>
          <a:p>
            <a:r>
              <a:rPr lang="en-US" dirty="0" smtClean="0"/>
              <a:t>And it identifies company’s need for future external financing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32</a:t>
            </a:fld>
            <a:endParaRPr lang="en-US"/>
          </a:p>
        </p:txBody>
      </p:sp>
    </p:spTree>
    <p:extLst>
      <p:ext uri="{BB962C8B-B14F-4D97-AF65-F5344CB8AC3E}">
        <p14:creationId xmlns:p14="http://schemas.microsoft.com/office/powerpoint/2010/main" val="4022075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5C4052-CCDC-464E-8456-FCA68AA299C2}" type="slidenum">
              <a:rPr lang="en-US" smtClean="0"/>
              <a:t>33</a:t>
            </a:fld>
            <a:endParaRPr lang="en-US"/>
          </a:p>
        </p:txBody>
      </p:sp>
    </p:spTree>
    <p:extLst>
      <p:ext uri="{BB962C8B-B14F-4D97-AF65-F5344CB8AC3E}">
        <p14:creationId xmlns:p14="http://schemas.microsoft.com/office/powerpoint/2010/main" val="2238596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5C4052-CCDC-464E-8456-FCA68AA299C2}" type="slidenum">
              <a:rPr lang="en-US" smtClean="0"/>
              <a:t>34</a:t>
            </a:fld>
            <a:endParaRPr lang="en-US"/>
          </a:p>
        </p:txBody>
      </p:sp>
    </p:spTree>
    <p:extLst>
      <p:ext uri="{BB962C8B-B14F-4D97-AF65-F5344CB8AC3E}">
        <p14:creationId xmlns:p14="http://schemas.microsoft.com/office/powerpoint/2010/main" val="2040396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5C4052-CCDC-464E-8456-FCA68AA299C2}" type="slidenum">
              <a:rPr lang="en-US" smtClean="0"/>
              <a:t>35</a:t>
            </a:fld>
            <a:endParaRPr lang="en-US"/>
          </a:p>
        </p:txBody>
      </p:sp>
    </p:spTree>
    <p:extLst>
      <p:ext uri="{BB962C8B-B14F-4D97-AF65-F5344CB8AC3E}">
        <p14:creationId xmlns:p14="http://schemas.microsoft.com/office/powerpoint/2010/main" val="3126244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5C4052-CCDC-464E-8456-FCA68AA299C2}" type="slidenum">
              <a:rPr lang="en-US" smtClean="0"/>
              <a:t>36</a:t>
            </a:fld>
            <a:endParaRPr lang="en-US"/>
          </a:p>
        </p:txBody>
      </p:sp>
    </p:spTree>
    <p:extLst>
      <p:ext uri="{BB962C8B-B14F-4D97-AF65-F5344CB8AC3E}">
        <p14:creationId xmlns:p14="http://schemas.microsoft.com/office/powerpoint/2010/main" val="473176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US" b="1" dirty="0" smtClean="0">
                <a:solidFill>
                  <a:srgbClr val="FF0000"/>
                </a:solidFill>
              </a:rPr>
              <a:t>Cash flow issues are symptoms to deeper problems</a:t>
            </a:r>
          </a:p>
          <a:p>
            <a:pPr marL="0" indent="0" algn="ctr">
              <a:buNone/>
            </a:pPr>
            <a:endParaRPr lang="en-US" b="1" dirty="0" smtClean="0">
              <a:solidFill>
                <a:schemeClr val="tx2">
                  <a:lumMod val="75000"/>
                </a:schemeClr>
              </a:solidFill>
            </a:endParaRPr>
          </a:p>
          <a:p>
            <a:pPr marL="0" indent="0">
              <a:buNone/>
            </a:pPr>
            <a:r>
              <a:rPr lang="en-US" sz="1200" b="1" dirty="0" smtClean="0">
                <a:solidFill>
                  <a:srgbClr val="FF0000"/>
                </a:solidFill>
              </a:rPr>
              <a:t>Too much inventory/other non liquid assets (turnover too slow)</a:t>
            </a:r>
          </a:p>
          <a:p>
            <a:pPr marL="0" indent="0">
              <a:buNone/>
            </a:pPr>
            <a:r>
              <a:rPr lang="en-US" sz="1200" b="1" dirty="0" smtClean="0">
                <a:solidFill>
                  <a:srgbClr val="FF0000"/>
                </a:solidFill>
              </a:rPr>
              <a:t>     Receivables too high – not collecting quickly enough</a:t>
            </a:r>
          </a:p>
          <a:p>
            <a:pPr marL="0" indent="0">
              <a:buNone/>
            </a:pPr>
            <a:r>
              <a:rPr lang="en-US" sz="1200" b="1" dirty="0" smtClean="0">
                <a:solidFill>
                  <a:srgbClr val="FF0000"/>
                </a:solidFill>
              </a:rPr>
              <a:t>          Inadequate gross profit percentage – pricing &amp; mark up issues</a:t>
            </a:r>
          </a:p>
          <a:p>
            <a:pPr marL="0" indent="0">
              <a:buNone/>
            </a:pPr>
            <a:r>
              <a:rPr lang="en-US" sz="1200" b="1" dirty="0" smtClean="0">
                <a:solidFill>
                  <a:srgbClr val="FF0000"/>
                </a:solidFill>
              </a:rPr>
              <a:t>               Expenses out of control – too many employees, too much </a:t>
            </a:r>
          </a:p>
          <a:p>
            <a:pPr marL="0" indent="0">
              <a:buNone/>
            </a:pPr>
            <a:r>
              <a:rPr lang="en-US" sz="1200" b="1" dirty="0" smtClean="0">
                <a:solidFill>
                  <a:srgbClr val="FF0000"/>
                </a:solidFill>
              </a:rPr>
              <a:t>               inventory, sales are down with no cut in expenses</a:t>
            </a:r>
          </a:p>
          <a:p>
            <a:pPr marL="0" indent="0">
              <a:buNone/>
            </a:pPr>
            <a:r>
              <a:rPr lang="en-US" sz="1200" b="1" dirty="0" smtClean="0">
                <a:solidFill>
                  <a:srgbClr val="FF0000"/>
                </a:solidFill>
              </a:rPr>
              <a:t>                      Owner compensation – bleeding the profits from the </a:t>
            </a:r>
            <a:r>
              <a:rPr lang="en-US" sz="1200" b="1" dirty="0" err="1" smtClean="0">
                <a:solidFill>
                  <a:srgbClr val="FF0000"/>
                </a:solidFill>
              </a:rPr>
              <a:t>busines</a:t>
            </a:r>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37</a:t>
            </a:fld>
            <a:endParaRPr lang="en-US"/>
          </a:p>
        </p:txBody>
      </p:sp>
    </p:spTree>
    <p:extLst>
      <p:ext uri="{BB962C8B-B14F-4D97-AF65-F5344CB8AC3E}">
        <p14:creationId xmlns:p14="http://schemas.microsoft.com/office/powerpoint/2010/main" val="10057551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 of financial statements is to measure the performance of a business.  </a:t>
            </a:r>
          </a:p>
          <a:p>
            <a:endParaRPr lang="en-US" dirty="0"/>
          </a:p>
          <a:p>
            <a:r>
              <a:rPr lang="en-US" dirty="0" smtClean="0"/>
              <a:t>It is common for a profit and loss or Income statement to represent a month, a quarter or a year.  In an Income statement, sales flow in and expenses flow out, resulting in either a positive or negative profit. </a:t>
            </a:r>
          </a:p>
          <a:p>
            <a:endParaRPr lang="en-US" dirty="0"/>
          </a:p>
          <a:p>
            <a:r>
              <a:rPr lang="en-US" dirty="0" smtClean="0"/>
              <a:t>A balance sheet  shows the relationship between assets, liabilities and owner’s equity.  It is the truest picture of the company on any specific date.  </a:t>
            </a:r>
          </a:p>
          <a:p>
            <a:endParaRPr lang="en-US" dirty="0"/>
          </a:p>
          <a:p>
            <a:r>
              <a:rPr lang="en-US" dirty="0" smtClean="0"/>
              <a:t>A cash flow statement reports the movement of money into or out of the cash account over a specific period of time.  It contains information from both the Balance Sheet and the Income statement.  Cash is needed to meet daily business obligations and having money in the bank is essential because you can not pay day to day expenses with money that has yet to be collected.  Understanding your cash flow is a must!</a:t>
            </a:r>
          </a:p>
          <a:p>
            <a:endParaRPr lang="en-US" dirty="0" smtClean="0"/>
          </a:p>
          <a:p>
            <a:r>
              <a:rPr lang="en-US" dirty="0" smtClean="0"/>
              <a:t>Please join us for our next session  about how to use the information you gather in your financial statements to make sound financial management decisions. </a:t>
            </a:r>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38</a:t>
            </a:fld>
            <a:endParaRPr lang="en-US"/>
          </a:p>
        </p:txBody>
      </p:sp>
    </p:spTree>
    <p:extLst>
      <p:ext uri="{BB962C8B-B14F-4D97-AF65-F5344CB8AC3E}">
        <p14:creationId xmlns:p14="http://schemas.microsoft.com/office/powerpoint/2010/main" val="2681192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Financial Accounting it primarily concerned with the recording and reporting of economic data and activities for a business.</a:t>
            </a:r>
          </a:p>
          <a:p>
            <a:pPr>
              <a:buFontTx/>
              <a:buChar char="-"/>
            </a:pPr>
            <a:endParaRPr lang="en-US" dirty="0" smtClean="0"/>
          </a:p>
          <a:p>
            <a:endParaRPr lang="en-US" dirty="0" smtClean="0"/>
          </a:p>
          <a:p>
            <a:r>
              <a:rPr lang="en-US" dirty="0" smtClean="0"/>
              <a:t>In its most basic form, accounting is a system for keeping score.  </a:t>
            </a:r>
          </a:p>
          <a:p>
            <a:r>
              <a:rPr lang="en-US" dirty="0" smtClean="0"/>
              <a:t>It allows you to measure the progress and history of your business and compare it to your goals.</a:t>
            </a:r>
          </a:p>
          <a:p>
            <a:r>
              <a:rPr lang="en-US" dirty="0" smtClean="0"/>
              <a:t>It allows you to communicate your success with others like the bank, investors, partners and your team.</a:t>
            </a:r>
          </a:p>
        </p:txBody>
      </p:sp>
      <p:sp>
        <p:nvSpPr>
          <p:cNvPr id="4" name="Slide Number Placeholder 3"/>
          <p:cNvSpPr>
            <a:spLocks noGrp="1"/>
          </p:cNvSpPr>
          <p:nvPr>
            <p:ph type="sldNum" sz="quarter" idx="10"/>
          </p:nvPr>
        </p:nvSpPr>
        <p:spPr/>
        <p:txBody>
          <a:bodyPr/>
          <a:lstStyle/>
          <a:p>
            <a:fld id="{875C4052-CCDC-464E-8456-FCA68AA299C2}" type="slidenum">
              <a:rPr lang="en-US" smtClean="0"/>
              <a:t>4</a:t>
            </a:fld>
            <a:endParaRPr lang="en-US"/>
          </a:p>
        </p:txBody>
      </p:sp>
    </p:spTree>
    <p:extLst>
      <p:ext uri="{BB962C8B-B14F-4D97-AF65-F5344CB8AC3E}">
        <p14:creationId xmlns:p14="http://schemas.microsoft.com/office/powerpoint/2010/main" val="826748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Bookkeeping is the record-keeping portion of accounting.</a:t>
            </a:r>
          </a:p>
          <a:p>
            <a:pPr>
              <a:buFontTx/>
              <a:buChar char="-"/>
            </a:pPr>
            <a:r>
              <a:rPr lang="en-US" dirty="0" smtClean="0"/>
              <a:t>It is the gathering, collecting and recording of the daily financial transactions of a business., the Process for turning all the financial transactions into financial statements.</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5</a:t>
            </a:fld>
            <a:endParaRPr lang="en-US"/>
          </a:p>
        </p:txBody>
      </p:sp>
    </p:spTree>
    <p:extLst>
      <p:ext uri="{BB962C8B-B14F-4D97-AF65-F5344CB8AC3E}">
        <p14:creationId xmlns:p14="http://schemas.microsoft.com/office/powerpoint/2010/main" val="50891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Managerial accounting is future oriented.  It uses both the financial data and estimated data (budgets) to run the day to day operations and in planning future activities. </a:t>
            </a:r>
          </a:p>
          <a:p>
            <a:pPr>
              <a:buFontTx/>
              <a:buChar char="-"/>
            </a:pPr>
            <a:endParaRPr lang="en-US" dirty="0"/>
          </a:p>
          <a:p>
            <a:r>
              <a:rPr lang="en-US" dirty="0" smtClean="0"/>
              <a:t>Managerial Accounting places emphasis on making the right decisions today to ensure successful future performance</a:t>
            </a:r>
          </a:p>
          <a:p>
            <a:pPr>
              <a:buFontTx/>
              <a:buChar char="-"/>
            </a:pPr>
            <a:r>
              <a:rPr lang="en-US" dirty="0" smtClean="0"/>
              <a:t>It includes preparation of reports for internal decision making and it depends on historical data obtained as part of the bookkeeping function of accounting. </a:t>
            </a:r>
          </a:p>
          <a:p>
            <a:pPr>
              <a:buFontTx/>
              <a:buChar char="-"/>
            </a:pPr>
            <a:endParaRPr lang="en-US" dirty="0"/>
          </a:p>
          <a:p>
            <a:pPr>
              <a:buFontTx/>
              <a:buChar char="-"/>
            </a:pPr>
            <a:r>
              <a:rPr lang="en-US" dirty="0" smtClean="0"/>
              <a:t>Although we will not be talking about this today, it is important to recognize that understanding financial  accounting will provide the segue to making  intelligent financial management decision in the future.  We will be discussing Managerial Accounting in another session. </a:t>
            </a:r>
          </a:p>
          <a:p>
            <a:pPr marL="0" indent="0">
              <a:buNone/>
            </a:pPr>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6</a:t>
            </a:fld>
            <a:endParaRPr lang="en-US"/>
          </a:p>
        </p:txBody>
      </p:sp>
    </p:spTree>
    <p:extLst>
      <p:ext uri="{BB962C8B-B14F-4D97-AF65-F5344CB8AC3E}">
        <p14:creationId xmlns:p14="http://schemas.microsoft.com/office/powerpoint/2010/main" val="3672333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5C4052-CCDC-464E-8456-FCA68AA299C2}" type="slidenum">
              <a:rPr lang="en-US" smtClean="0"/>
              <a:t>7</a:t>
            </a:fld>
            <a:endParaRPr lang="en-US"/>
          </a:p>
        </p:txBody>
      </p:sp>
    </p:spTree>
    <p:extLst>
      <p:ext uri="{BB962C8B-B14F-4D97-AF65-F5344CB8AC3E}">
        <p14:creationId xmlns:p14="http://schemas.microsoft.com/office/powerpoint/2010/main" val="4098361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en-US" dirty="0" smtClean="0"/>
          </a:p>
          <a:p>
            <a:r>
              <a:rPr lang="en-US" dirty="0" smtClean="0"/>
              <a:t>Cash basis accounting is a method of accounting based on cash flow. </a:t>
            </a:r>
            <a:endParaRPr lang="en-US" dirty="0"/>
          </a:p>
          <a:p>
            <a:pPr>
              <a:buFontTx/>
              <a:buChar char="-"/>
            </a:pPr>
            <a:endParaRPr lang="en-US" dirty="0" smtClean="0"/>
          </a:p>
          <a:p>
            <a:pPr>
              <a:buFontTx/>
              <a:buChar char="-"/>
            </a:pPr>
            <a:r>
              <a:rPr lang="en-US" dirty="0" smtClean="0"/>
              <a:t>Expenses are reported when you lay out the cash.  </a:t>
            </a:r>
          </a:p>
          <a:p>
            <a:pPr>
              <a:buFontTx/>
              <a:buChar char="-"/>
            </a:pPr>
            <a:r>
              <a:rPr lang="en-US" dirty="0" smtClean="0"/>
              <a:t>Income is reported only when payment is received. </a:t>
            </a:r>
          </a:p>
          <a:p>
            <a:pPr marL="0" indent="0">
              <a:buNone/>
            </a:pPr>
            <a:r>
              <a:rPr lang="en-US" dirty="0" smtClean="0"/>
              <a:t>   (Checks and credit cards are same as cash)</a:t>
            </a:r>
          </a:p>
          <a:p>
            <a:pPr>
              <a:buFontTx/>
              <a:buChar char="-"/>
            </a:pPr>
            <a:r>
              <a:rPr lang="en-US" dirty="0" smtClean="0"/>
              <a:t>This method provides a clearer picture of cash flow but does not do a good job </a:t>
            </a:r>
          </a:p>
          <a:p>
            <a:pPr marL="0" indent="0">
              <a:buNone/>
            </a:pPr>
            <a:r>
              <a:rPr lang="en-US" dirty="0" smtClean="0"/>
              <a:t>    of matching income to expenses incurred to earn that income. </a:t>
            </a:r>
          </a:p>
          <a:p>
            <a:pPr marL="0" indent="0">
              <a:buNone/>
            </a:pPr>
            <a:endParaRPr lang="en-US" dirty="0"/>
          </a:p>
          <a:p>
            <a:pPr marL="0" indent="0">
              <a:buNone/>
            </a:pPr>
            <a:r>
              <a:rPr lang="en-US" dirty="0" smtClean="0"/>
              <a:t>Cash Basis Accounting is really only accurate and effective with businesses that have no Accounts receivable, accounts payable or inventory. </a:t>
            </a: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8</a:t>
            </a:fld>
            <a:endParaRPr lang="en-US"/>
          </a:p>
        </p:txBody>
      </p:sp>
    </p:spTree>
    <p:extLst>
      <p:ext uri="{BB962C8B-B14F-4D97-AF65-F5344CB8AC3E}">
        <p14:creationId xmlns:p14="http://schemas.microsoft.com/office/powerpoint/2010/main" val="2511579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dirty="0" smtClean="0"/>
              <a:t>Accrual basis accounting is a method of accounting based on when a transaction occurs, regardless of whether cash changes hands. </a:t>
            </a:r>
          </a:p>
          <a:p>
            <a:pPr>
              <a:buFontTx/>
              <a:buChar char="-"/>
            </a:pPr>
            <a:endParaRPr lang="en-US" dirty="0"/>
          </a:p>
          <a:p>
            <a:pPr>
              <a:buFontTx/>
              <a:buChar char="-"/>
            </a:pPr>
            <a:r>
              <a:rPr lang="en-US" dirty="0" smtClean="0"/>
              <a:t>Using this method, income is counted when the services have been performed and invoiced.</a:t>
            </a:r>
          </a:p>
          <a:p>
            <a:pPr>
              <a:buFontTx/>
              <a:buChar char="-"/>
            </a:pPr>
            <a:r>
              <a:rPr lang="en-US" dirty="0" smtClean="0"/>
              <a:t>Expenses are counted when the goods and services are received or expenses incurred even if no payment has been made. </a:t>
            </a:r>
          </a:p>
          <a:p>
            <a:endParaRPr lang="en-US" dirty="0" smtClean="0"/>
          </a:p>
          <a:p>
            <a:r>
              <a:rPr lang="en-US" dirty="0" smtClean="0"/>
              <a:t>Accrual accounting prevents a skewed picture of true profit or loss because expenses are matched to the income being received.</a:t>
            </a:r>
          </a:p>
          <a:p>
            <a:endParaRPr lang="en-US" dirty="0"/>
          </a:p>
        </p:txBody>
      </p:sp>
      <p:sp>
        <p:nvSpPr>
          <p:cNvPr id="4" name="Slide Number Placeholder 3"/>
          <p:cNvSpPr>
            <a:spLocks noGrp="1"/>
          </p:cNvSpPr>
          <p:nvPr>
            <p:ph type="sldNum" sz="quarter" idx="10"/>
          </p:nvPr>
        </p:nvSpPr>
        <p:spPr/>
        <p:txBody>
          <a:bodyPr/>
          <a:lstStyle/>
          <a:p>
            <a:fld id="{875C4052-CCDC-464E-8456-FCA68AA299C2}" type="slidenum">
              <a:rPr lang="en-US" smtClean="0"/>
              <a:t>9</a:t>
            </a:fld>
            <a:endParaRPr lang="en-US"/>
          </a:p>
        </p:txBody>
      </p:sp>
    </p:spTree>
    <p:extLst>
      <p:ext uri="{BB962C8B-B14F-4D97-AF65-F5344CB8AC3E}">
        <p14:creationId xmlns:p14="http://schemas.microsoft.com/office/powerpoint/2010/main" val="1069030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EFF5D96D-6EE1-4AA6-9929-3BB37A5278B4}"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0AFDA-D17D-492D-8E23-BA90E8380D65}"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5D96D-6EE1-4AA6-9929-3BB37A5278B4}"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5D96D-6EE1-4AA6-9929-3BB37A5278B4}"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F5D96D-6EE1-4AA6-9929-3BB37A5278B4}"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EFF5D96D-6EE1-4AA6-9929-3BB37A5278B4}" type="datetimeFigureOut">
              <a:rPr lang="en-US" smtClean="0"/>
              <a:t>10/28/2015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7610AFDA-D17D-492D-8E23-BA90E8380D6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F5D96D-6EE1-4AA6-9929-3BB37A5278B4}"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F5D96D-6EE1-4AA6-9929-3BB37A5278B4}"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F5D96D-6EE1-4AA6-9929-3BB37A5278B4}" type="datetimeFigureOut">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F5D96D-6EE1-4AA6-9929-3BB37A5278B4}" type="datetimeFigureOut">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10AFDA-D17D-492D-8E23-BA90E8380D65}"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FF5D96D-6EE1-4AA6-9929-3BB37A5278B4}"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0AFDA-D17D-492D-8E23-BA90E8380D65}"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EFF5D96D-6EE1-4AA6-9929-3BB37A5278B4}"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10AFDA-D17D-492D-8E23-BA90E8380D65}"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FF5D96D-6EE1-4AA6-9929-3BB37A5278B4}" type="datetimeFigureOut">
              <a:rPr lang="en-US" smtClean="0"/>
              <a:t>10/28/2015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610AFDA-D17D-492D-8E23-BA90E8380D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Accounting 101</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733800"/>
            <a:ext cx="1707354" cy="1066800"/>
          </a:xfrm>
          <a:prstGeom prst="rect">
            <a:avLst/>
          </a:prstGeom>
        </p:spPr>
      </p:pic>
    </p:spTree>
    <p:extLst>
      <p:ext uri="{BB962C8B-B14F-4D97-AF65-F5344CB8AC3E}">
        <p14:creationId xmlns:p14="http://schemas.microsoft.com/office/powerpoint/2010/main" val="2350343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Bookkeeping Process</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05000" y="1434508"/>
            <a:ext cx="5638800" cy="51349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389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Standards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Uniform standards are important.  These rules known as the </a:t>
            </a:r>
            <a:r>
              <a:rPr lang="en-US" dirty="0" smtClean="0">
                <a:solidFill>
                  <a:srgbClr val="FFFF00"/>
                </a:solidFill>
              </a:rPr>
              <a:t>Generally Accepted Accounting Principles </a:t>
            </a:r>
            <a:r>
              <a:rPr lang="en-US" dirty="0" smtClean="0"/>
              <a:t>are universal.  They are the “rules” of the accounting world.</a:t>
            </a:r>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838200"/>
            <a:ext cx="1905000" cy="2168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9295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Accounts</a:t>
            </a:r>
            <a:endParaRPr lang="en-US" dirty="0"/>
          </a:p>
        </p:txBody>
      </p:sp>
      <p:sp>
        <p:nvSpPr>
          <p:cNvPr id="3" name="Content Placeholder 2"/>
          <p:cNvSpPr>
            <a:spLocks noGrp="1"/>
          </p:cNvSpPr>
          <p:nvPr>
            <p:ph idx="1"/>
          </p:nvPr>
        </p:nvSpPr>
        <p:spPr>
          <a:xfrm>
            <a:off x="381000" y="1905000"/>
            <a:ext cx="8229600" cy="4525963"/>
          </a:xfrm>
        </p:spPr>
        <p:txBody>
          <a:bodyPr/>
          <a:lstStyle/>
          <a:p>
            <a:pPr marL="0" indent="0">
              <a:buNone/>
            </a:pPr>
            <a:endParaRPr lang="en-US" dirty="0" smtClean="0"/>
          </a:p>
          <a:p>
            <a:pPr>
              <a:buFontTx/>
              <a:buChar char="-"/>
            </a:pPr>
            <a:endParaRPr lang="en-US" dirty="0" smtClean="0"/>
          </a:p>
          <a:p>
            <a:pPr>
              <a:buFontTx/>
              <a:buChar char="-"/>
            </a:pPr>
            <a:endParaRPr lang="en-US" dirty="0"/>
          </a:p>
          <a:p>
            <a:pPr>
              <a:buFontTx/>
              <a:buChar char="-"/>
            </a:pPr>
            <a:endParaRPr lang="en-US" dirty="0" smtClean="0"/>
          </a:p>
          <a:p>
            <a:pPr>
              <a:buFontTx/>
              <a:buChar char="-"/>
            </a:pPr>
            <a:endParaRPr lang="en-US" dirty="0" smtClean="0"/>
          </a:p>
          <a:p>
            <a:pPr>
              <a:buFontTx/>
              <a:buChar char="-"/>
            </a:pPr>
            <a:endParaRPr lang="en-US" dirty="0" smtClean="0"/>
          </a:p>
          <a:p>
            <a:pPr>
              <a:buFontTx/>
              <a:buChar char="-"/>
            </a:pPr>
            <a:endParaRPr lang="en-US"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858000" cy="4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4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Balance Sheet – </a:t>
            </a:r>
            <a:br>
              <a:rPr lang="en-US" dirty="0" smtClean="0"/>
            </a:br>
            <a:r>
              <a:rPr lang="en-US" sz="2700" dirty="0"/>
              <a:t> </a:t>
            </a:r>
            <a:r>
              <a:rPr lang="en-US" sz="2700" dirty="0" smtClean="0"/>
              <a:t>    Statement of Financial Position</a:t>
            </a:r>
            <a:endParaRPr lang="en-US" sz="2700" dirty="0"/>
          </a:p>
        </p:txBody>
      </p:sp>
      <p:sp>
        <p:nvSpPr>
          <p:cNvPr id="3" name="Content Placeholder 2"/>
          <p:cNvSpPr>
            <a:spLocks noGrp="1"/>
          </p:cNvSpPr>
          <p:nvPr>
            <p:ph sz="half" idx="1"/>
          </p:nvPr>
        </p:nvSpPr>
        <p:spPr>
          <a:xfrm>
            <a:off x="457200" y="3886200"/>
            <a:ext cx="4038600" cy="2239963"/>
          </a:xfrm>
          <a:ln>
            <a:solidFill>
              <a:schemeClr val="tx2"/>
            </a:solidFill>
          </a:ln>
        </p:spPr>
        <p:txBody>
          <a:bodyPr>
            <a:normAutofit fontScale="55000" lnSpcReduction="20000"/>
          </a:bodyPr>
          <a:lstStyle/>
          <a:p>
            <a:pPr marL="0" indent="0">
              <a:buNone/>
            </a:pPr>
            <a:endParaRPr lang="en-US" dirty="0" smtClean="0"/>
          </a:p>
          <a:p>
            <a:pPr marL="0" indent="0">
              <a:buNone/>
            </a:pPr>
            <a:r>
              <a:rPr lang="en-US" sz="5800" dirty="0" smtClean="0">
                <a:solidFill>
                  <a:srgbClr val="FFFF00"/>
                </a:solidFill>
              </a:rPr>
              <a:t>The balance sheet provides the truest picture of the long-term health of your business.   </a:t>
            </a:r>
            <a:endParaRPr lang="en-US" sz="5800" dirty="0">
              <a:solidFill>
                <a:srgbClr val="FFFF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3599" y="1676400"/>
            <a:ext cx="3967507" cy="297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66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pic>
        <p:nvPicPr>
          <p:cNvPr id="153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449" y="1114239"/>
            <a:ext cx="7026248" cy="467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08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Assets</a:t>
            </a:r>
            <a:endParaRPr lang="en-US" dirty="0"/>
          </a:p>
        </p:txBody>
      </p:sp>
      <p:sp>
        <p:nvSpPr>
          <p:cNvPr id="3" name="Content Placeholder 2"/>
          <p:cNvSpPr>
            <a:spLocks noGrp="1"/>
          </p:cNvSpPr>
          <p:nvPr>
            <p:ph idx="1"/>
          </p:nvPr>
        </p:nvSpPr>
        <p:spPr/>
        <p:txBody>
          <a:bodyPr/>
          <a:lstStyle/>
          <a:p>
            <a:pPr marL="0" indent="0">
              <a:buNone/>
            </a:pPr>
            <a:endParaRPr lang="en-US" dirty="0" smtClean="0">
              <a:solidFill>
                <a:srgbClr val="FFFF00"/>
              </a:solidFill>
            </a:endParaRPr>
          </a:p>
          <a:p>
            <a:pPr marL="0" indent="0">
              <a:buNone/>
            </a:pPr>
            <a:endParaRPr lang="en-US" dirty="0">
              <a:solidFill>
                <a:srgbClr val="FFFF00"/>
              </a:solidFill>
            </a:endParaRPr>
          </a:p>
          <a:p>
            <a:pPr marL="0" indent="0">
              <a:buNone/>
            </a:pPr>
            <a:r>
              <a:rPr lang="en-US" dirty="0" smtClean="0">
                <a:solidFill>
                  <a:srgbClr val="FFFF00"/>
                </a:solidFill>
              </a:rPr>
              <a:t>Assets that are either cash or can be converted to cash in less than one year.  </a:t>
            </a:r>
            <a:endParaRPr lang="en-US" dirty="0">
              <a:solidFill>
                <a:srgbClr val="FFFF00"/>
              </a:solidFill>
            </a:endParaRPr>
          </a:p>
          <a:p>
            <a:pPr marL="0" indent="0">
              <a:buNone/>
            </a:pPr>
            <a:endParaRPr lang="en-US" dirty="0" smtClean="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05200"/>
            <a:ext cx="3584242"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0310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 Assets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Assets that can not easily be turned into cash and typically depreciate over time (with the exception of land)</a:t>
            </a:r>
          </a:p>
          <a:p>
            <a:pPr marL="0" indent="0">
              <a:buNone/>
            </a:pPr>
            <a:endParaRPr lang="en-US" dirty="0">
              <a:solidFill>
                <a:srgbClr val="FFFF00"/>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14600"/>
            <a:ext cx="2895600" cy="3955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96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Assets	</a:t>
            </a:r>
            <a:endParaRPr lang="en-US" dirty="0"/>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smtClean="0">
              <a:solidFill>
                <a:srgbClr val="FFFF00"/>
              </a:solidFill>
            </a:endParaRPr>
          </a:p>
          <a:p>
            <a:pPr marL="0" indent="0">
              <a:buNone/>
            </a:pPr>
            <a:endParaRPr lang="en-US" dirty="0">
              <a:solidFill>
                <a:srgbClr val="FFFF00"/>
              </a:solidFill>
            </a:endParaRPr>
          </a:p>
          <a:p>
            <a:pPr marL="0" indent="0">
              <a:buNone/>
            </a:pPr>
            <a:endParaRPr lang="en-US" dirty="0" smtClean="0">
              <a:solidFill>
                <a:srgbClr val="FFFF00"/>
              </a:solidFill>
            </a:endParaRPr>
          </a:p>
          <a:p>
            <a:pPr marL="0" indent="0">
              <a:buNone/>
            </a:pPr>
            <a:endParaRPr lang="en-US" dirty="0">
              <a:solidFill>
                <a:srgbClr val="FFFF00"/>
              </a:solidFill>
            </a:endParaRPr>
          </a:p>
          <a:p>
            <a:pPr marL="0" indent="0">
              <a:buNone/>
            </a:pPr>
            <a:endParaRPr lang="en-US" dirty="0" smtClean="0">
              <a:solidFill>
                <a:srgbClr val="FFFF00"/>
              </a:solidFill>
            </a:endParaRPr>
          </a:p>
          <a:p>
            <a:pPr marL="0" indent="0">
              <a:buNone/>
            </a:pPr>
            <a:r>
              <a:rPr lang="en-US" dirty="0" smtClean="0">
                <a:solidFill>
                  <a:srgbClr val="FFFF00"/>
                </a:solidFill>
              </a:rPr>
              <a:t>Other Assets include all long term investments and intangible assets which may be assigned a value for determining the total sale price of a business. </a:t>
            </a:r>
          </a:p>
          <a:p>
            <a:pPr marL="0" indent="0">
              <a:buNone/>
            </a:pPr>
            <a:r>
              <a:rPr lang="en-US" dirty="0">
                <a:solidFill>
                  <a:srgbClr val="FFFF00"/>
                </a:solidFill>
              </a:rPr>
              <a:t>	</a:t>
            </a:r>
            <a:r>
              <a:rPr lang="en-US" dirty="0" smtClean="0">
                <a:solidFill>
                  <a:srgbClr val="FFFF00"/>
                </a:solidFill>
              </a:rPr>
              <a:t>		</a:t>
            </a:r>
            <a:endParaRPr lang="en-US" dirty="0">
              <a:solidFill>
                <a:srgbClr val="FFFF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1001907"/>
            <a:ext cx="22383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325757"/>
            <a:ext cx="26574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43840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998125"/>
            <a:ext cx="1743075" cy="1847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128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Liabilities</a:t>
            </a:r>
            <a:endParaRPr lang="en-US" dirty="0"/>
          </a:p>
        </p:txBody>
      </p:sp>
      <p:sp>
        <p:nvSpPr>
          <p:cNvPr id="3" name="Content Placeholder 2"/>
          <p:cNvSpPr>
            <a:spLocks noGrp="1"/>
          </p:cNvSpPr>
          <p:nvPr>
            <p:ph idx="1"/>
          </p:nvPr>
        </p:nvSpPr>
        <p:spPr/>
        <p:txBody>
          <a:bodyPr/>
          <a:lstStyle/>
          <a:p>
            <a:pPr marL="0" indent="0">
              <a:buNone/>
            </a:pPr>
            <a:endParaRPr lang="en-US" dirty="0" smtClean="0">
              <a:solidFill>
                <a:srgbClr val="FFFF00"/>
              </a:solidFill>
            </a:endParaRPr>
          </a:p>
          <a:p>
            <a:pPr marL="0" indent="0">
              <a:buNone/>
            </a:pPr>
            <a:r>
              <a:rPr lang="en-US" dirty="0" smtClean="0">
                <a:solidFill>
                  <a:srgbClr val="FFFF00"/>
                </a:solidFill>
              </a:rPr>
              <a:t>Are the amounts the business owes to creditors.</a:t>
            </a:r>
          </a:p>
          <a:p>
            <a:pPr marL="0" indent="0">
              <a:buNone/>
            </a:pPr>
            <a:endParaRPr lang="en-US" dirty="0"/>
          </a:p>
          <a:p>
            <a:pPr marL="0" indent="0">
              <a:buNone/>
            </a:pPr>
            <a:endParaRPr lang="en-US" dirty="0"/>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17740"/>
            <a:ext cx="5380892" cy="353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4821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 Liabilities</a:t>
            </a:r>
            <a:endParaRPr lang="en-US" dirty="0"/>
          </a:p>
        </p:txBody>
      </p:sp>
      <p:sp>
        <p:nvSpPr>
          <p:cNvPr id="3" name="Content Placeholder 2"/>
          <p:cNvSpPr>
            <a:spLocks noGrp="1"/>
          </p:cNvSpPr>
          <p:nvPr>
            <p:ph idx="1"/>
          </p:nvPr>
        </p:nvSpPr>
        <p:spPr/>
        <p:txBody>
          <a:bodyPr/>
          <a:lstStyle/>
          <a:p>
            <a:pPr marL="0" indent="0">
              <a:buNone/>
            </a:pPr>
            <a:endParaRPr lang="en-US" dirty="0" smtClean="0">
              <a:solidFill>
                <a:srgbClr val="FFFF00"/>
              </a:solidFill>
            </a:endParaRPr>
          </a:p>
          <a:p>
            <a:pPr marL="0" indent="0">
              <a:buNone/>
            </a:pPr>
            <a:r>
              <a:rPr lang="en-US" dirty="0" smtClean="0">
                <a:solidFill>
                  <a:srgbClr val="FFFF00"/>
                </a:solidFill>
              </a:rPr>
              <a:t>Are debts that the company will pay off in one year or less.</a:t>
            </a:r>
          </a:p>
          <a:p>
            <a:pPr marL="0" indent="0">
              <a:buNone/>
            </a:pPr>
            <a:endParaRPr lang="en-US" dirty="0"/>
          </a:p>
          <a:p>
            <a:pPr marL="0" indent="0">
              <a:buNone/>
            </a:pPr>
            <a:endParaRPr lang="en-US" dirty="0" smtClean="0"/>
          </a:p>
          <a:p>
            <a:pPr marL="0" indent="0">
              <a:buNone/>
            </a:pP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2960" y="2819399"/>
            <a:ext cx="4724400" cy="331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90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219200"/>
          </a:xfrm>
        </p:spPr>
        <p:txBody>
          <a:bodyPr>
            <a:normAutofit/>
          </a:bodyPr>
          <a:lstStyle/>
          <a:p>
            <a:r>
              <a:rPr lang="en-US" dirty="0" smtClean="0"/>
              <a:t>Why do so many small businesses fail?</a:t>
            </a:r>
            <a:endParaRPr lang="en-US" dirty="0"/>
          </a:p>
        </p:txBody>
      </p:sp>
      <p:sp>
        <p:nvSpPr>
          <p:cNvPr id="3" name="Content Placeholder 2"/>
          <p:cNvSpPr>
            <a:spLocks noGrp="1"/>
          </p:cNvSpPr>
          <p:nvPr>
            <p:ph idx="1"/>
          </p:nvPr>
        </p:nvSpPr>
        <p:spPr>
          <a:xfrm>
            <a:off x="381000" y="1600200"/>
            <a:ext cx="8229600" cy="4525963"/>
          </a:xfrm>
        </p:spPr>
        <p:txBody>
          <a:bodyPr>
            <a:normAutofit/>
          </a:bodyPr>
          <a:lstStyle/>
          <a:p>
            <a:pPr marL="0" indent="0" algn="ctr">
              <a:buNone/>
            </a:pPr>
            <a:endParaRPr lang="en-US" sz="3200" dirty="0"/>
          </a:p>
          <a:p>
            <a:pPr marL="0" indent="0" algn="ctr">
              <a:buNone/>
            </a:pPr>
            <a:r>
              <a:rPr lang="en-US" sz="3200" dirty="0" smtClean="0"/>
              <a:t>90% of small businesses fail due to poor financial management, lack of internal controls, and inadequate planning.</a:t>
            </a:r>
          </a:p>
          <a:p>
            <a:pPr marL="0" indent="0" algn="ctr">
              <a:buNone/>
            </a:pPr>
            <a:endParaRPr lang="en-US" sz="3200" dirty="0"/>
          </a:p>
          <a:p>
            <a:pPr marL="0" indent="0">
              <a:buNone/>
            </a:pPr>
            <a:endParaRPr lang="en-US" sz="3200" dirty="0"/>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86200"/>
            <a:ext cx="3733800" cy="248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308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Long Term Liabilities</a:t>
            </a:r>
            <a:endParaRPr lang="en-US" dirty="0"/>
          </a:p>
        </p:txBody>
      </p:sp>
      <p:sp>
        <p:nvSpPr>
          <p:cNvPr id="3" name="Content Placeholder 2"/>
          <p:cNvSpPr>
            <a:spLocks noGrp="1"/>
          </p:cNvSpPr>
          <p:nvPr>
            <p:ph idx="1"/>
          </p:nvPr>
        </p:nvSpPr>
        <p:spPr/>
        <p:txBody>
          <a:bodyPr/>
          <a:lstStyle/>
          <a:p>
            <a:pPr marL="0" indent="0">
              <a:buNone/>
            </a:pPr>
            <a:endParaRPr lang="en-US" dirty="0" smtClean="0">
              <a:solidFill>
                <a:srgbClr val="FFFF00"/>
              </a:solidFill>
            </a:endParaRPr>
          </a:p>
          <a:p>
            <a:pPr marL="0" indent="0">
              <a:buNone/>
            </a:pPr>
            <a:r>
              <a:rPr lang="en-US" dirty="0" smtClean="0">
                <a:solidFill>
                  <a:srgbClr val="FFFF00"/>
                </a:solidFill>
              </a:rPr>
              <a:t>Are debts the company owes that will not be repaid within the next 12 months. </a:t>
            </a:r>
          </a:p>
          <a:p>
            <a:endParaRPr lang="en-US" dirty="0"/>
          </a:p>
          <a:p>
            <a:pPr marL="0" indent="0">
              <a:buNone/>
            </a:pPr>
            <a:r>
              <a:rPr lang="en-US" dirty="0"/>
              <a:t>	</a:t>
            </a:r>
            <a:r>
              <a:rPr lang="en-US" dirty="0" smtClean="0"/>
              <a:t>		</a:t>
            </a:r>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819400"/>
            <a:ext cx="25717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765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Transactions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657953446"/>
              </p:ext>
            </p:extLst>
          </p:nvPr>
        </p:nvGraphicFramePr>
        <p:xfrm>
          <a:off x="609600" y="2286000"/>
          <a:ext cx="7848598" cy="3392557"/>
        </p:xfrm>
        <a:graphic>
          <a:graphicData uri="http://schemas.openxmlformats.org/drawingml/2006/table">
            <a:tbl>
              <a:tblPr>
                <a:tableStyleId>{5C22544A-7EE6-4342-B048-85BDC9FD1C3A}</a:tableStyleId>
              </a:tblPr>
              <a:tblGrid>
                <a:gridCol w="1169912"/>
                <a:gridCol w="337272"/>
                <a:gridCol w="337272"/>
                <a:gridCol w="1254230"/>
                <a:gridCol w="948576"/>
                <a:gridCol w="1412326"/>
                <a:gridCol w="337272"/>
                <a:gridCol w="337272"/>
                <a:gridCol w="1714466"/>
              </a:tblGrid>
              <a:tr h="894522">
                <a:tc>
                  <a:txBody>
                    <a:bodyPr/>
                    <a:lstStyle/>
                    <a:p>
                      <a:pPr algn="l" fontAlgn="b"/>
                      <a:endParaRPr lang="en-US" sz="1100" b="0" i="0" u="sng" strike="noStrike" dirty="0">
                        <a:solidFill>
                          <a:srgbClr val="000000"/>
                        </a:solidFill>
                        <a:effectLst/>
                        <a:latin typeface="Calibri"/>
                      </a:endParaRPr>
                    </a:p>
                  </a:txBody>
                  <a:tcPr marL="9525" marR="9525" marT="9525" marB="0" anchor="b"/>
                </a:tc>
                <a:tc gridSpan="7">
                  <a:txBody>
                    <a:bodyPr/>
                    <a:lstStyle/>
                    <a:p>
                      <a:pPr algn="ctr" fontAlgn="b"/>
                      <a:r>
                        <a:rPr lang="en-US" sz="2400" u="none" strike="noStrike" baseline="0" dirty="0" smtClean="0">
                          <a:effectLst/>
                        </a:rPr>
                        <a:t>    </a:t>
                      </a:r>
                      <a:r>
                        <a:rPr lang="en-US" sz="2800" u="sng" strike="noStrike" dirty="0" smtClean="0">
                          <a:effectLst/>
                        </a:rPr>
                        <a:t>Balance </a:t>
                      </a:r>
                      <a:r>
                        <a:rPr lang="en-US" sz="2800" u="sng" strike="noStrike" dirty="0">
                          <a:effectLst/>
                        </a:rPr>
                        <a:t>Sheet Accounts</a:t>
                      </a:r>
                      <a:endParaRPr lang="en-US" sz="2800" b="0" i="0" u="sng"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100" b="0" i="0" u="sng" strike="noStrike" dirty="0">
                        <a:solidFill>
                          <a:srgbClr val="000000"/>
                        </a:solidFill>
                        <a:effectLst/>
                        <a:latin typeface="Calibri"/>
                      </a:endParaRPr>
                    </a:p>
                  </a:txBody>
                  <a:tcPr marL="9525" marR="9525" marT="9525" marB="0" anchor="b"/>
                </a:tc>
              </a:tr>
              <a:tr h="858078">
                <a:tc>
                  <a:txBody>
                    <a:bodyPr/>
                    <a:lstStyle/>
                    <a:p>
                      <a:pPr algn="l" fontAlgn="b"/>
                      <a:r>
                        <a:rPr lang="en-US" sz="1100" u="sng" strike="noStrike" dirty="0">
                          <a:effectLst/>
                        </a:rPr>
                        <a:t> </a:t>
                      </a:r>
                      <a:endParaRPr lang="en-US" sz="1100" b="0" i="0" u="sng" strike="noStrike" dirty="0">
                        <a:solidFill>
                          <a:srgbClr val="000000"/>
                        </a:solidFill>
                        <a:effectLst/>
                        <a:latin typeface="Calibri"/>
                      </a:endParaRPr>
                    </a:p>
                  </a:txBody>
                  <a:tcPr marL="9525" marR="9525" marT="9525" marB="0" anchor="b">
                    <a:lnB w="12700" cap="flat" cmpd="sng" algn="ctr">
                      <a:solidFill>
                        <a:schemeClr val="bg1"/>
                      </a:solidFill>
                      <a:prstDash val="solid"/>
                      <a:round/>
                      <a:headEnd type="none" w="med" len="med"/>
                      <a:tailEnd type="none" w="med" len="med"/>
                    </a:lnB>
                  </a:tcPr>
                </a:tc>
                <a:tc gridSpan="3">
                  <a:txBody>
                    <a:bodyPr/>
                    <a:lstStyle/>
                    <a:p>
                      <a:pPr algn="l" fontAlgn="b"/>
                      <a:r>
                        <a:rPr lang="en-US" sz="2400" u="sng" strike="noStrike" dirty="0" smtClean="0">
                          <a:effectLst/>
                        </a:rPr>
                        <a:t>Assets</a:t>
                      </a:r>
                      <a:endParaRPr lang="en-US" sz="2400" b="0" i="0" u="sng" strike="noStrike" dirty="0">
                        <a:solidFill>
                          <a:srgbClr val="000000"/>
                        </a:solidFill>
                        <a:effectLst/>
                        <a:latin typeface="Calibri"/>
                      </a:endParaRPr>
                    </a:p>
                  </a:txBody>
                  <a:tcPr marL="9525" marR="9525" marT="9525" marB="0" anchor="b">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endParaRPr lang="en-US" sz="1100" b="0" i="0" u="sng" strike="noStrike" dirty="0">
                        <a:solidFill>
                          <a:srgbClr val="000000"/>
                        </a:solidFill>
                        <a:effectLst/>
                        <a:latin typeface="Calibri"/>
                      </a:endParaRPr>
                    </a:p>
                  </a:txBody>
                  <a:tcPr marL="9525" marR="9525" marT="9525" marB="0" anchor="b"/>
                </a:tc>
                <a:tc gridSpan="4">
                  <a:txBody>
                    <a:bodyPr/>
                    <a:lstStyle/>
                    <a:p>
                      <a:pPr algn="ctr" fontAlgn="b"/>
                      <a:r>
                        <a:rPr lang="en-US" sz="2400" u="sng" strike="noStrike" dirty="0">
                          <a:effectLst/>
                        </a:rPr>
                        <a:t>Liabilities &amp; Owner's Equity</a:t>
                      </a:r>
                      <a:endParaRPr lang="en-US" sz="2400" b="0" i="0" u="sng" strike="noStrike" dirty="0">
                        <a:solidFill>
                          <a:srgbClr val="000000"/>
                        </a:solidFill>
                        <a:effectLst/>
                        <a:latin typeface="Calibri"/>
                      </a:endParaRPr>
                    </a:p>
                  </a:txBody>
                  <a:tcPr marL="9525" marR="9525" marT="9525" marB="0" anchor="b">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894522">
                <a:tc>
                  <a:txBody>
                    <a:bodyPr/>
                    <a:lstStyle/>
                    <a:p>
                      <a:pPr algn="l" fontAlgn="b"/>
                      <a:r>
                        <a:rPr lang="en-US" sz="2400" u="none" strike="noStrike" dirty="0">
                          <a:effectLst/>
                        </a:rPr>
                        <a:t>Debit</a:t>
                      </a:r>
                      <a:endParaRPr lang="en-US" sz="2400" b="0" i="0" u="none" strike="noStrike" dirty="0">
                        <a:solidFill>
                          <a:srgbClr val="000000"/>
                        </a:solidFill>
                        <a:effectLst/>
                        <a:latin typeface="Calibri"/>
                      </a:endParaRP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sng" strike="noStrike" dirty="0">
                        <a:solidFill>
                          <a:srgbClr val="000000"/>
                        </a:solidFill>
                        <a:effectLst/>
                        <a:latin typeface="Calibri"/>
                      </a:endParaRPr>
                    </a:p>
                  </a:txBody>
                  <a:tcPr marL="9525" marR="9525" marT="9525"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sng" strike="noStrike" dirty="0">
                        <a:solidFill>
                          <a:srgbClr val="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2400" u="none" strike="noStrike" dirty="0">
                          <a:effectLst/>
                        </a:rPr>
                        <a:t>Credit</a:t>
                      </a:r>
                      <a:endParaRPr lang="en-US" sz="2400" b="0" i="0" u="none" strike="noStrike" dirty="0">
                        <a:solidFill>
                          <a:srgbClr val="000000"/>
                        </a:solidFill>
                        <a:effectLst/>
                        <a:latin typeface="Calibri"/>
                      </a:endParaRP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sng" strike="noStrike" dirty="0">
                        <a:solidFill>
                          <a:srgbClr val="000000"/>
                        </a:solidFill>
                        <a:effectLst/>
                        <a:latin typeface="Calibri"/>
                      </a:endParaRPr>
                    </a:p>
                  </a:txBody>
                  <a:tcPr marL="9525" marR="9525" marT="9525" marB="0" anchor="b"/>
                </a:tc>
                <a:tc>
                  <a:txBody>
                    <a:bodyPr/>
                    <a:lstStyle/>
                    <a:p>
                      <a:pPr algn="l" fontAlgn="b"/>
                      <a:r>
                        <a:rPr lang="en-US" sz="2400" u="none" strike="noStrike" dirty="0">
                          <a:effectLst/>
                        </a:rPr>
                        <a:t>Debit</a:t>
                      </a:r>
                      <a:endParaRPr lang="en-US" sz="2400" b="0" i="0" u="none" strike="noStrike" dirty="0">
                        <a:solidFill>
                          <a:srgbClr val="000000"/>
                        </a:solidFill>
                        <a:effectLst/>
                        <a:latin typeface="Calibri"/>
                      </a:endParaRP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1100" u="sng" strike="noStrike" dirty="0">
                          <a:effectLst/>
                        </a:rPr>
                        <a:t> </a:t>
                      </a:r>
                      <a:endParaRPr lang="en-US" sz="1100" b="0" i="0" u="sng" strike="noStrike" dirty="0">
                        <a:solidFill>
                          <a:srgbClr val="000000"/>
                        </a:solidFill>
                        <a:effectLst/>
                        <a:latin typeface="Calibri"/>
                      </a:endParaRPr>
                    </a:p>
                  </a:txBody>
                  <a:tcPr marL="9525" marR="9525" marT="9525"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endParaRPr lang="en-US" sz="1100" b="0" i="0" u="sng" strike="noStrike" dirty="0">
                        <a:solidFill>
                          <a:srgbClr val="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fontAlgn="b"/>
                      <a:r>
                        <a:rPr lang="en-US" sz="2400" u="none" strike="noStrike" dirty="0">
                          <a:effectLst/>
                        </a:rPr>
                        <a:t>   Credit</a:t>
                      </a:r>
                      <a:endParaRPr lang="en-US" sz="2400" b="0" i="0" u="none" strike="noStrike" dirty="0">
                        <a:solidFill>
                          <a:srgbClr val="000000"/>
                        </a:solidFill>
                        <a:effectLst/>
                        <a:latin typeface="Calibri"/>
                      </a:endParaRPr>
                    </a:p>
                  </a:txBody>
                  <a:tcPr marL="9525" marR="9525" marT="9525" marB="0" anchor="b">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45435">
                <a:tc>
                  <a:txBody>
                    <a:bodyPr/>
                    <a:lstStyle/>
                    <a:p>
                      <a:pPr algn="l" fontAlgn="b"/>
                      <a:r>
                        <a:rPr lang="en-US" sz="2000" u="none" strike="noStrike" dirty="0">
                          <a:effectLst/>
                        </a:rPr>
                        <a:t>Increases</a:t>
                      </a:r>
                      <a:endParaRPr lang="en-US" sz="2000" b="0" i="0" u="none" strike="noStrike" dirty="0">
                        <a:solidFill>
                          <a:srgbClr val="000000"/>
                        </a:solidFill>
                        <a:effectLst/>
                        <a:latin typeface="Calibri"/>
                      </a:endParaRPr>
                    </a:p>
                  </a:txBody>
                  <a:tcPr marL="9525" marR="9525" marT="9525" marB="0" anchor="b">
                    <a:lnT w="12700" cap="flat" cmpd="sng" algn="ctr">
                      <a:solidFill>
                        <a:schemeClr val="bg1"/>
                      </a:solidFill>
                      <a:prstDash val="solid"/>
                      <a:round/>
                      <a:headEnd type="none" w="med" len="med"/>
                      <a:tailEnd type="none" w="med" len="med"/>
                    </a:lnT>
                  </a:tcPr>
                </a:tc>
                <a:tc>
                  <a:txBody>
                    <a:bodyPr/>
                    <a:lstStyle/>
                    <a:p>
                      <a:pPr algn="l" fontAlgn="b"/>
                      <a:endParaRPr lang="en-US" sz="1100" b="0" i="0" u="sng" strike="noStrike" dirty="0">
                        <a:solidFill>
                          <a:srgbClr val="000000"/>
                        </a:solidFill>
                        <a:effectLst/>
                        <a:latin typeface="Calibri"/>
                      </a:endParaRPr>
                    </a:p>
                  </a:txBody>
                  <a:tcPr marL="9525" marR="9525" marT="9525"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l" fontAlgn="b"/>
                      <a:endParaRPr lang="en-US" sz="1100" b="0" i="0" u="sng" strike="noStrike" dirty="0">
                        <a:solidFill>
                          <a:srgbClr val="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gridSpan="2">
                  <a:txBody>
                    <a:bodyPr/>
                    <a:lstStyle/>
                    <a:p>
                      <a:pPr algn="l" fontAlgn="b"/>
                      <a:r>
                        <a:rPr lang="en-US" sz="2000" u="none" strike="noStrike" dirty="0" smtClean="0">
                          <a:effectLst/>
                        </a:rPr>
                        <a:t>Decreases</a:t>
                      </a:r>
                      <a:endParaRPr lang="en-US" sz="2000" b="0" i="0" u="none" strike="noStrike" dirty="0">
                        <a:solidFill>
                          <a:srgbClr val="000000"/>
                        </a:solidFill>
                        <a:effectLst/>
                        <a:latin typeface="Calibri"/>
                      </a:endParaRPr>
                    </a:p>
                  </a:txBody>
                  <a:tcPr marL="9525" marR="9525" marT="9525" marB="0" anchor="b">
                    <a:lnT w="12700" cap="flat" cmpd="sng" algn="ctr">
                      <a:solidFill>
                        <a:schemeClr val="bg1"/>
                      </a:solidFill>
                      <a:prstDash val="solid"/>
                      <a:round/>
                      <a:headEnd type="none" w="med" len="med"/>
                      <a:tailEnd type="none" w="med" len="med"/>
                    </a:lnT>
                  </a:tcPr>
                </a:tc>
                <a:tc hMerge="1">
                  <a:txBody>
                    <a:bodyPr/>
                    <a:lstStyle/>
                    <a:p>
                      <a:endParaRPr lang="en-US"/>
                    </a:p>
                  </a:txBody>
                  <a:tcPr/>
                </a:tc>
                <a:tc>
                  <a:txBody>
                    <a:bodyPr/>
                    <a:lstStyle/>
                    <a:p>
                      <a:pPr algn="l" fontAlgn="b"/>
                      <a:r>
                        <a:rPr lang="en-US" sz="2000" u="none" strike="noStrike" dirty="0">
                          <a:effectLst/>
                        </a:rPr>
                        <a:t>Decreases</a:t>
                      </a:r>
                      <a:endParaRPr lang="en-US" sz="2000" b="0" i="0" u="none" strike="noStrike" dirty="0">
                        <a:solidFill>
                          <a:srgbClr val="000000"/>
                        </a:solidFill>
                        <a:effectLst/>
                        <a:latin typeface="Calibri"/>
                      </a:endParaRPr>
                    </a:p>
                  </a:txBody>
                  <a:tcPr marL="9525" marR="9525" marT="9525" marB="0" anchor="b">
                    <a:lnT w="12700" cap="flat" cmpd="sng" algn="ctr">
                      <a:solidFill>
                        <a:schemeClr val="bg1"/>
                      </a:solidFill>
                      <a:prstDash val="solid"/>
                      <a:round/>
                      <a:headEnd type="none" w="med" len="med"/>
                      <a:tailEnd type="none" w="med" len="med"/>
                    </a:lnT>
                  </a:tcPr>
                </a:tc>
                <a:tc>
                  <a:txBody>
                    <a:bodyPr/>
                    <a:lstStyle/>
                    <a:p>
                      <a:pPr algn="l" fontAlgn="b"/>
                      <a:endParaRPr lang="en-US" sz="1100" b="0" i="0" u="sng" strike="noStrike" dirty="0">
                        <a:solidFill>
                          <a:srgbClr val="000000"/>
                        </a:solidFill>
                        <a:effectLst/>
                        <a:latin typeface="Calibri"/>
                      </a:endParaRPr>
                    </a:p>
                  </a:txBody>
                  <a:tcPr marL="9525" marR="9525" marT="9525" marB="0" anchor="b">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l" fontAlgn="b"/>
                      <a:endParaRPr lang="en-US" sz="1100" b="0" i="0" u="sng" strike="noStrike" dirty="0">
                        <a:solidFill>
                          <a:srgbClr val="000000"/>
                        </a:solidFill>
                        <a:effectLst/>
                        <a:latin typeface="Calibri"/>
                      </a:endParaRPr>
                    </a:p>
                  </a:txBody>
                  <a:tcPr marL="9525" marR="9525" marT="9525" marB="0" anchor="b">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fontAlgn="b"/>
                      <a:r>
                        <a:rPr lang="en-US" sz="2000" u="none" strike="noStrike" dirty="0">
                          <a:effectLst/>
                        </a:rPr>
                        <a:t>Increases</a:t>
                      </a:r>
                      <a:endParaRPr lang="en-US" sz="2000" b="0" i="0" u="none" strike="noStrike" dirty="0">
                        <a:solidFill>
                          <a:srgbClr val="000000"/>
                        </a:solidFill>
                        <a:effectLst/>
                        <a:latin typeface="Calibri"/>
                      </a:endParaRPr>
                    </a:p>
                  </a:txBody>
                  <a:tcPr marL="9525" marR="9525" marT="9525" marB="0" anchor="b">
                    <a:lnT w="12700" cap="flat" cmpd="sng" algn="ctr">
                      <a:solidFill>
                        <a:schemeClr val="bg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166403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Income Statement </a:t>
            </a:r>
            <a:endParaRPr lang="en-US" dirty="0"/>
          </a:p>
        </p:txBody>
      </p:sp>
      <p:pic>
        <p:nvPicPr>
          <p:cNvPr id="5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533400"/>
            <a:ext cx="4352925" cy="5869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193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pPr algn="ctr"/>
            <a:r>
              <a:rPr lang="en-US" sz="2400" dirty="0" smtClean="0">
                <a:solidFill>
                  <a:schemeClr val="tx1"/>
                </a:solidFill>
              </a:rPr>
              <a:t>Every business transaction affects at least two accounts.</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Assets= Liabilities + Equity </a:t>
            </a:r>
            <a:endParaRPr lang="en-US" sz="2400" dirty="0">
              <a:solidFill>
                <a:schemeClr val="tx1"/>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55" y="2330388"/>
            <a:ext cx="7543800" cy="3009900"/>
          </a:xfrm>
          <a:prstGeom prst="rect">
            <a:avLst/>
          </a:prstGeom>
          <a:solidFill>
            <a:schemeClr val="tx1"/>
          </a:solidFill>
          <a:ln>
            <a:noFill/>
          </a:ln>
          <a:effectLst/>
          <a:extLst/>
        </p:spPr>
      </p:pic>
    </p:spTree>
    <p:extLst>
      <p:ext uri="{BB962C8B-B14F-4D97-AF65-F5344CB8AC3E}">
        <p14:creationId xmlns:p14="http://schemas.microsoft.com/office/powerpoint/2010/main" val="701887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5 Categories of an Income Statement</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r>
              <a:rPr lang="en-US" sz="3600" b="1" dirty="0" smtClean="0">
                <a:solidFill>
                  <a:srgbClr val="92D050"/>
                </a:solidFill>
              </a:rPr>
              <a:t>Income, Revenue, Sales</a:t>
            </a:r>
          </a:p>
          <a:p>
            <a:pPr marL="0" indent="0" algn="ctr">
              <a:buNone/>
            </a:pPr>
            <a:r>
              <a:rPr lang="en-US" sz="3600" b="1" dirty="0" smtClean="0">
                <a:solidFill>
                  <a:srgbClr val="FF0000"/>
                </a:solidFill>
              </a:rPr>
              <a:t>Cost of Goods Sold (Direct Costs)</a:t>
            </a:r>
          </a:p>
          <a:p>
            <a:pPr marL="0" indent="0" algn="ctr">
              <a:buNone/>
            </a:pPr>
            <a:r>
              <a:rPr lang="en-US" sz="3600" b="1" dirty="0" smtClean="0">
                <a:solidFill>
                  <a:srgbClr val="FF0000"/>
                </a:solidFill>
              </a:rPr>
              <a:t>Expenses (Indirect Costs)</a:t>
            </a:r>
          </a:p>
          <a:p>
            <a:pPr marL="0" indent="0" algn="ctr">
              <a:buNone/>
            </a:pPr>
            <a:r>
              <a:rPr lang="en-US" sz="3600" b="1" dirty="0" smtClean="0">
                <a:solidFill>
                  <a:srgbClr val="92D050"/>
                </a:solidFill>
              </a:rPr>
              <a:t>Other Income</a:t>
            </a:r>
          </a:p>
          <a:p>
            <a:pPr marL="0" indent="0" algn="ctr">
              <a:buNone/>
            </a:pPr>
            <a:r>
              <a:rPr lang="en-US" sz="3600" b="1" dirty="0" smtClean="0">
                <a:solidFill>
                  <a:srgbClr val="FF0000"/>
                </a:solidFill>
              </a:rPr>
              <a:t>Other Expenses</a:t>
            </a:r>
            <a:endParaRPr lang="en-US" sz="3600" b="1" dirty="0">
              <a:solidFill>
                <a:srgbClr val="FF0000"/>
              </a:solidFill>
            </a:endParaRPr>
          </a:p>
        </p:txBody>
      </p:sp>
    </p:spTree>
    <p:extLst>
      <p:ext uri="{BB962C8B-B14F-4D97-AF65-F5344CB8AC3E}">
        <p14:creationId xmlns:p14="http://schemas.microsoft.com/office/powerpoint/2010/main" val="1696283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Revenues or Sales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28800"/>
            <a:ext cx="2003113" cy="1876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3200400"/>
            <a:ext cx="2667000" cy="294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6537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Goods Sold – Direct Costs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609037"/>
            <a:ext cx="5029200" cy="4985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23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Gross Profit/Gross Margin</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r>
              <a:rPr lang="en-US" dirty="0" smtClean="0"/>
              <a:t>Formula:  Sales – COGS = Gross Profit</a:t>
            </a:r>
          </a:p>
          <a:p>
            <a:pPr marL="0" indent="0">
              <a:buNone/>
            </a:pPr>
            <a:r>
              <a:rPr lang="en-US" dirty="0" smtClean="0"/>
              <a:t>Formula:  Gross Profit/Sales x 100 = Gross Profit Margin </a:t>
            </a:r>
          </a:p>
          <a:p>
            <a:pPr marL="0" indent="0">
              <a:buNone/>
            </a:pPr>
            <a:endParaRPr lang="en-US" dirty="0"/>
          </a:p>
          <a:p>
            <a:pPr marL="0" indent="0">
              <a:buNone/>
            </a:pPr>
            <a:r>
              <a:rPr lang="en-US" dirty="0" smtClean="0"/>
              <a:t>		</a:t>
            </a:r>
            <a:r>
              <a:rPr lang="en-US" dirty="0" smtClean="0">
                <a:solidFill>
                  <a:srgbClr val="FFFF00"/>
                </a:solidFill>
              </a:rPr>
              <a:t>Income</a:t>
            </a:r>
            <a:r>
              <a:rPr lang="en-US" dirty="0" smtClean="0"/>
              <a:t> 			100,000	100%</a:t>
            </a:r>
          </a:p>
          <a:p>
            <a:pPr marL="0" indent="0">
              <a:buNone/>
            </a:pPr>
            <a:r>
              <a:rPr lang="en-US" dirty="0"/>
              <a:t>	</a:t>
            </a:r>
            <a:r>
              <a:rPr lang="en-US" dirty="0" smtClean="0"/>
              <a:t>	- Materials	- 15,000		  15%</a:t>
            </a:r>
          </a:p>
          <a:p>
            <a:pPr marL="0" indent="0">
              <a:buNone/>
            </a:pPr>
            <a:r>
              <a:rPr lang="en-US" dirty="0" smtClean="0"/>
              <a:t>      </a:t>
            </a:r>
            <a:r>
              <a:rPr lang="en-US" dirty="0" smtClean="0">
                <a:solidFill>
                  <a:srgbClr val="FFFF00"/>
                </a:solidFill>
              </a:rPr>
              <a:t>COGS</a:t>
            </a:r>
            <a:r>
              <a:rPr lang="en-US" b="1" dirty="0" smtClean="0"/>
              <a:t>	</a:t>
            </a:r>
            <a:r>
              <a:rPr lang="en-US" dirty="0" smtClean="0"/>
              <a:t>- Labor		- 25,000		  25%</a:t>
            </a:r>
          </a:p>
          <a:p>
            <a:pPr marL="0" indent="0">
              <a:buNone/>
            </a:pPr>
            <a:r>
              <a:rPr lang="en-US" b="1" dirty="0" smtClean="0"/>
              <a:t>	</a:t>
            </a:r>
            <a:r>
              <a:rPr lang="en-US" dirty="0" smtClean="0"/>
              <a:t>	- Permits	-   4,000		    4%	</a:t>
            </a:r>
          </a:p>
          <a:p>
            <a:pPr marL="0" indent="0">
              <a:buNone/>
            </a:pPr>
            <a:r>
              <a:rPr lang="en-US" dirty="0"/>
              <a:t>	</a:t>
            </a:r>
            <a:r>
              <a:rPr lang="en-US" dirty="0" smtClean="0"/>
              <a:t>	- Subcontractor- </a:t>
            </a:r>
            <a:r>
              <a:rPr lang="en-US" u="sng" dirty="0" smtClean="0"/>
              <a:t>  2,000</a:t>
            </a:r>
            <a:r>
              <a:rPr lang="en-US" dirty="0" smtClean="0"/>
              <a:t>		    2%</a:t>
            </a:r>
            <a:endParaRPr lang="en-US" u="sng" dirty="0" smtClean="0"/>
          </a:p>
          <a:p>
            <a:pPr marL="0" indent="0">
              <a:buNone/>
            </a:pPr>
            <a:r>
              <a:rPr lang="en-US" dirty="0" smtClean="0"/>
              <a:t>			Total	  	</a:t>
            </a:r>
            <a:r>
              <a:rPr lang="en-US" u="sng" dirty="0" smtClean="0"/>
              <a:t>  46,000</a:t>
            </a:r>
            <a:r>
              <a:rPr lang="en-US" dirty="0" smtClean="0"/>
              <a:t>	   46%</a:t>
            </a:r>
            <a:endParaRPr lang="en-US" u="sng" dirty="0" smtClean="0"/>
          </a:p>
          <a:p>
            <a:pPr marL="0" indent="0">
              <a:buNone/>
            </a:pPr>
            <a:r>
              <a:rPr lang="en-US" dirty="0" smtClean="0"/>
              <a:t>		</a:t>
            </a:r>
            <a:r>
              <a:rPr lang="en-US" dirty="0" smtClean="0">
                <a:solidFill>
                  <a:srgbClr val="FFFF00"/>
                </a:solidFill>
              </a:rPr>
              <a:t>Gross Profit</a:t>
            </a:r>
            <a:r>
              <a:rPr lang="en-US" dirty="0" smtClean="0"/>
              <a:t>		  54,000	   54%</a:t>
            </a:r>
            <a:endParaRPr lang="en-US" dirty="0"/>
          </a:p>
        </p:txBody>
      </p:sp>
      <p:sp>
        <p:nvSpPr>
          <p:cNvPr id="4" name="Left Brace 3"/>
          <p:cNvSpPr/>
          <p:nvPr/>
        </p:nvSpPr>
        <p:spPr>
          <a:xfrm>
            <a:off x="2133600" y="3505200"/>
            <a:ext cx="155448" cy="1447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rgbClr val="FFFF00"/>
                </a:solidFill>
              </a:ln>
              <a:solidFill>
                <a:srgbClr val="FFFF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8600"/>
            <a:ext cx="28575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4020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Expenses - Indirect Costs, SG&amp;A Expenses</a:t>
            </a:r>
            <a:endParaRPr lang="en-US"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199"/>
            <a:ext cx="6814122" cy="453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272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Operating Profit</a:t>
            </a:r>
            <a:endParaRPr lang="en-US" dirty="0"/>
          </a:p>
        </p:txBody>
      </p:sp>
      <p:sp>
        <p:nvSpPr>
          <p:cNvPr id="3" name="Content Placeholder 2"/>
          <p:cNvSpPr>
            <a:spLocks noGrp="1"/>
          </p:cNvSpPr>
          <p:nvPr>
            <p:ph idx="1"/>
          </p:nvPr>
        </p:nvSpPr>
        <p:spPr/>
        <p:txBody>
          <a:bodyPr/>
          <a:lstStyle/>
          <a:p>
            <a:pPr marL="0" indent="0">
              <a:buNone/>
            </a:pPr>
            <a:r>
              <a:rPr lang="en-US" dirty="0" smtClean="0"/>
              <a:t>Formula:  Gross Profit – SG&amp;A Expenses = Net Operating Income</a:t>
            </a:r>
          </a:p>
          <a:p>
            <a:pPr marL="0" indent="0">
              <a:buNone/>
            </a:pPr>
            <a:r>
              <a:rPr lang="en-US" sz="1600" dirty="0" smtClean="0"/>
              <a:t>(SG&amp;A – Selling, General and Administrative Expenses)</a:t>
            </a:r>
          </a:p>
          <a:p>
            <a:pPr marL="0" indent="0">
              <a:buNone/>
            </a:pPr>
            <a:endParaRPr lang="en-US" sz="1600" dirty="0" smtClean="0"/>
          </a:p>
          <a:p>
            <a:pPr marL="0" indent="0">
              <a:buNone/>
            </a:pPr>
            <a:r>
              <a:rPr lang="en-US" sz="1600" dirty="0" smtClean="0"/>
              <a:t>		</a:t>
            </a:r>
            <a:r>
              <a:rPr lang="en-US" dirty="0" smtClean="0"/>
              <a:t>-	Income		100,000	100%	</a:t>
            </a:r>
          </a:p>
          <a:p>
            <a:pPr marL="0" indent="0">
              <a:buNone/>
            </a:pPr>
            <a:r>
              <a:rPr lang="en-US" sz="1600" dirty="0" smtClean="0"/>
              <a:t>		</a:t>
            </a:r>
            <a:r>
              <a:rPr lang="en-US" dirty="0" smtClean="0"/>
              <a:t>-	COGS		  </a:t>
            </a:r>
            <a:r>
              <a:rPr lang="en-US" u="sng" dirty="0" smtClean="0"/>
              <a:t>46,000</a:t>
            </a:r>
            <a:r>
              <a:rPr lang="en-US" dirty="0"/>
              <a:t>	</a:t>
            </a:r>
            <a:r>
              <a:rPr lang="en-US" dirty="0" smtClean="0"/>
              <a:t>  46%</a:t>
            </a:r>
          </a:p>
          <a:p>
            <a:pPr marL="0" indent="0">
              <a:buNone/>
            </a:pPr>
            <a:r>
              <a:rPr lang="en-US" dirty="0" smtClean="0"/>
              <a:t>		- 	</a:t>
            </a:r>
            <a:r>
              <a:rPr lang="en-US" dirty="0" smtClean="0">
                <a:solidFill>
                  <a:srgbClr val="FFFF00"/>
                </a:solidFill>
              </a:rPr>
              <a:t>Gross Profit</a:t>
            </a:r>
            <a:r>
              <a:rPr lang="en-US" dirty="0" smtClean="0"/>
              <a:t>	  54,000           54%</a:t>
            </a:r>
          </a:p>
          <a:p>
            <a:pPr marL="0" indent="0">
              <a:buNone/>
            </a:pPr>
            <a:r>
              <a:rPr lang="en-US" dirty="0"/>
              <a:t>	</a:t>
            </a:r>
            <a:r>
              <a:rPr lang="en-US" dirty="0" smtClean="0"/>
              <a:t>	-	</a:t>
            </a:r>
            <a:r>
              <a:rPr lang="en-US" dirty="0" smtClean="0">
                <a:solidFill>
                  <a:srgbClr val="FFFF00"/>
                </a:solidFill>
              </a:rPr>
              <a:t>Expenses</a:t>
            </a:r>
            <a:r>
              <a:rPr lang="en-US" dirty="0" smtClean="0"/>
              <a:t>           </a:t>
            </a:r>
            <a:r>
              <a:rPr lang="en-US" u="sng" dirty="0"/>
              <a:t>3</a:t>
            </a:r>
            <a:r>
              <a:rPr lang="en-US" u="sng" dirty="0" smtClean="0"/>
              <a:t>8,000</a:t>
            </a:r>
            <a:r>
              <a:rPr lang="en-US" dirty="0" smtClean="0"/>
              <a:t>           </a:t>
            </a:r>
            <a:r>
              <a:rPr lang="en-US" dirty="0"/>
              <a:t>3</a:t>
            </a:r>
            <a:r>
              <a:rPr lang="en-US" dirty="0" smtClean="0"/>
              <a:t>8%</a:t>
            </a:r>
          </a:p>
          <a:p>
            <a:pPr marL="0" indent="0">
              <a:buNone/>
            </a:pPr>
            <a:r>
              <a:rPr lang="en-US" dirty="0"/>
              <a:t>	</a:t>
            </a:r>
            <a:r>
              <a:rPr lang="en-US" dirty="0" smtClean="0"/>
              <a:t>	- 	</a:t>
            </a:r>
            <a:r>
              <a:rPr lang="en-US" dirty="0" smtClean="0">
                <a:solidFill>
                  <a:srgbClr val="FFFF00"/>
                </a:solidFill>
              </a:rPr>
              <a:t>Net Op Profit</a:t>
            </a:r>
            <a:r>
              <a:rPr lang="en-US" dirty="0" smtClean="0"/>
              <a:t>	  16,000           16%</a:t>
            </a:r>
          </a:p>
          <a:p>
            <a:pPr marL="0" indent="0">
              <a:buNone/>
            </a:pPr>
            <a:endParaRPr lang="en-US" dirty="0"/>
          </a:p>
        </p:txBody>
      </p:sp>
    </p:spTree>
    <p:extLst>
      <p:ext uri="{BB962C8B-B14F-4D97-AF65-F5344CB8AC3E}">
        <p14:creationId xmlns:p14="http://schemas.microsoft.com/office/powerpoint/2010/main" val="1948019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do you need to understand and create accurate financial reports for your business?</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2280" y="914400"/>
            <a:ext cx="3276600" cy="2892731"/>
          </a:xfrm>
          <a:prstGeom prst="rect">
            <a:avLst/>
          </a:prstGeom>
        </p:spPr>
      </p:pic>
    </p:spTree>
    <p:extLst>
      <p:ext uri="{BB962C8B-B14F-4D97-AF65-F5344CB8AC3E}">
        <p14:creationId xmlns:p14="http://schemas.microsoft.com/office/powerpoint/2010/main" val="2507357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Income &amp; Other Expenses</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81200"/>
            <a:ext cx="2971801" cy="227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648200"/>
            <a:ext cx="582506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65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Profit Before Taxes</a:t>
            </a:r>
            <a:endParaRPr lang="en-US" dirty="0"/>
          </a:p>
        </p:txBody>
      </p:sp>
      <p:sp>
        <p:nvSpPr>
          <p:cNvPr id="3" name="Content Placeholder 2"/>
          <p:cNvSpPr>
            <a:spLocks noGrp="1"/>
          </p:cNvSpPr>
          <p:nvPr>
            <p:ph idx="1"/>
          </p:nvPr>
        </p:nvSpPr>
        <p:spPr>
          <a:xfrm>
            <a:off x="228600" y="1600200"/>
            <a:ext cx="8610600" cy="4953000"/>
          </a:xfrm>
        </p:spPr>
        <p:txBody>
          <a:bodyPr>
            <a:normAutofit fontScale="92500" lnSpcReduction="10000"/>
          </a:bodyPr>
          <a:lstStyle/>
          <a:p>
            <a:pPr marL="0" indent="0">
              <a:buNone/>
            </a:pPr>
            <a:r>
              <a:rPr lang="en-US" dirty="0" smtClean="0"/>
              <a:t>Formula:  </a:t>
            </a:r>
            <a:r>
              <a:rPr lang="en-US" sz="2200" dirty="0" smtClean="0"/>
              <a:t>Gross Profit – Expenses – Other Expenses +Other Income = Net Profit </a:t>
            </a:r>
          </a:p>
          <a:p>
            <a:pPr marL="0" indent="0">
              <a:buNone/>
            </a:pPr>
            <a:r>
              <a:rPr lang="en-US" dirty="0" smtClean="0"/>
              <a:t>Formula:  Net Profit/Sales x 100 = Net Profit Margin</a:t>
            </a:r>
          </a:p>
          <a:p>
            <a:pPr marL="0" indent="0">
              <a:buNone/>
            </a:pPr>
            <a:endParaRPr lang="en-US" dirty="0"/>
          </a:p>
          <a:p>
            <a:pPr marL="0" indent="0">
              <a:buNone/>
            </a:pPr>
            <a:r>
              <a:rPr lang="en-US" dirty="0" smtClean="0"/>
              <a:t>This represents the profits of the company before final adjustments are made for federal and state taxes.	</a:t>
            </a:r>
          </a:p>
          <a:p>
            <a:pPr marL="0" indent="0">
              <a:buNone/>
            </a:pPr>
            <a:r>
              <a:rPr lang="en-US" dirty="0" smtClean="0"/>
              <a:t>		-</a:t>
            </a:r>
            <a:r>
              <a:rPr lang="en-US" dirty="0"/>
              <a:t>	Sales		100,000	100%	</a:t>
            </a:r>
          </a:p>
          <a:p>
            <a:pPr marL="0" indent="0">
              <a:buNone/>
            </a:pPr>
            <a:r>
              <a:rPr lang="en-US" sz="1600" dirty="0"/>
              <a:t>		</a:t>
            </a:r>
            <a:r>
              <a:rPr lang="en-US" dirty="0"/>
              <a:t>-	COGS		  </a:t>
            </a:r>
            <a:r>
              <a:rPr lang="en-US" u="sng" dirty="0"/>
              <a:t>46,000</a:t>
            </a:r>
            <a:r>
              <a:rPr lang="en-US" dirty="0"/>
              <a:t>	  46%</a:t>
            </a:r>
          </a:p>
          <a:p>
            <a:pPr marL="0" indent="0">
              <a:buNone/>
            </a:pPr>
            <a:r>
              <a:rPr lang="en-US" dirty="0"/>
              <a:t>		- 	Gross Profit	  54,000           54%</a:t>
            </a:r>
          </a:p>
          <a:p>
            <a:pPr marL="0" indent="0">
              <a:buNone/>
            </a:pPr>
            <a:r>
              <a:rPr lang="en-US" dirty="0"/>
              <a:t>		-	Expenses           </a:t>
            </a:r>
            <a:r>
              <a:rPr lang="en-US" u="sng" dirty="0"/>
              <a:t>38,000</a:t>
            </a:r>
            <a:r>
              <a:rPr lang="en-US" dirty="0"/>
              <a:t>           38%</a:t>
            </a:r>
          </a:p>
          <a:p>
            <a:pPr marL="0" indent="0">
              <a:buNone/>
            </a:pPr>
            <a:r>
              <a:rPr lang="en-US" dirty="0"/>
              <a:t>		- 	Net Op Profit	  16,000           16</a:t>
            </a:r>
            <a:r>
              <a:rPr lang="en-US" dirty="0" smtClean="0"/>
              <a:t>%</a:t>
            </a:r>
          </a:p>
          <a:p>
            <a:pPr marL="0" indent="0">
              <a:buNone/>
            </a:pPr>
            <a:r>
              <a:rPr lang="en-US" dirty="0"/>
              <a:t>	</a:t>
            </a:r>
            <a:r>
              <a:rPr lang="en-US" dirty="0" smtClean="0"/>
              <a:t>	-	</a:t>
            </a:r>
            <a:r>
              <a:rPr lang="en-US" dirty="0" smtClean="0">
                <a:solidFill>
                  <a:srgbClr val="FFFF00"/>
                </a:solidFill>
              </a:rPr>
              <a:t>Other Income</a:t>
            </a:r>
            <a:r>
              <a:rPr lang="en-US" dirty="0" smtClean="0"/>
              <a:t>	    1,000	</a:t>
            </a:r>
          </a:p>
          <a:p>
            <a:pPr marL="0" indent="0">
              <a:buNone/>
            </a:pPr>
            <a:r>
              <a:rPr lang="en-US" dirty="0"/>
              <a:t>	</a:t>
            </a:r>
            <a:r>
              <a:rPr lang="en-US" dirty="0" smtClean="0"/>
              <a:t>	-	</a:t>
            </a:r>
            <a:r>
              <a:rPr lang="en-US" dirty="0" smtClean="0">
                <a:solidFill>
                  <a:srgbClr val="FFFF00"/>
                </a:solidFill>
              </a:rPr>
              <a:t>Other Expense     </a:t>
            </a:r>
            <a:r>
              <a:rPr lang="en-US" u="sng" dirty="0" smtClean="0"/>
              <a:t>2,000</a:t>
            </a:r>
          </a:p>
          <a:p>
            <a:pPr marL="0" indent="0">
              <a:buNone/>
            </a:pPr>
            <a:r>
              <a:rPr lang="en-US" dirty="0"/>
              <a:t>	</a:t>
            </a:r>
            <a:r>
              <a:rPr lang="en-US" dirty="0" smtClean="0"/>
              <a:t>	-	</a:t>
            </a:r>
            <a:r>
              <a:rPr lang="en-US" dirty="0" smtClean="0">
                <a:solidFill>
                  <a:srgbClr val="FFFF00"/>
                </a:solidFill>
              </a:rPr>
              <a:t>Net Profit </a:t>
            </a:r>
            <a:r>
              <a:rPr lang="en-US" dirty="0" smtClean="0"/>
              <a:t>	   15,000	  15%</a:t>
            </a:r>
            <a:endParaRPr lang="en-US" dirty="0"/>
          </a:p>
          <a:p>
            <a:pPr marL="0" indent="0">
              <a:buNone/>
            </a:pPr>
            <a:endParaRPr lang="en-US" dirty="0"/>
          </a:p>
          <a:p>
            <a:pPr marL="0" indent="0">
              <a:buNone/>
            </a:pP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04800"/>
            <a:ext cx="1295400" cy="1197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826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Statement of Cash Flows</a:t>
            </a:r>
            <a:endParaRPr lang="en-US" dirty="0"/>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48108">
            <a:off x="1253402" y="1551883"/>
            <a:ext cx="6405693" cy="425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480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Classifications for Statement of Cash Flows</a:t>
            </a:r>
            <a:endParaRPr lang="en-US" dirty="0"/>
          </a:p>
        </p:txBody>
      </p:sp>
      <p:sp>
        <p:nvSpPr>
          <p:cNvPr id="3" name="Content Placeholder 2"/>
          <p:cNvSpPr>
            <a:spLocks noGrp="1"/>
          </p:cNvSpPr>
          <p:nvPr>
            <p:ph idx="1"/>
          </p:nvPr>
        </p:nvSpPr>
        <p:spPr>
          <a:xfrm>
            <a:off x="533400" y="1600200"/>
            <a:ext cx="8153400" cy="4525963"/>
          </a:xfrm>
        </p:spPr>
        <p:txBody>
          <a:bodyPr>
            <a:normAutofit/>
          </a:bodyPr>
          <a:lstStyle/>
          <a:p>
            <a:pPr marL="0" indent="0" algn="ctr">
              <a:buNone/>
            </a:pPr>
            <a:endParaRPr lang="en-US" sz="3600" dirty="0" smtClean="0"/>
          </a:p>
          <a:p>
            <a:pPr marL="0" indent="0" algn="ctr">
              <a:buNone/>
            </a:pPr>
            <a:endParaRPr lang="en-US" sz="3600" dirty="0"/>
          </a:p>
          <a:p>
            <a:pPr marL="0" indent="0" algn="ctr">
              <a:buNone/>
            </a:pPr>
            <a:r>
              <a:rPr lang="en-US" sz="3600" dirty="0" smtClean="0"/>
              <a:t>		  Operating Activities</a:t>
            </a:r>
          </a:p>
          <a:p>
            <a:pPr marL="0" indent="0" algn="ctr">
              <a:buNone/>
            </a:pPr>
            <a:r>
              <a:rPr lang="en-US" sz="3600" dirty="0" smtClean="0"/>
              <a:t>		Investing Activities</a:t>
            </a:r>
          </a:p>
          <a:p>
            <a:pPr marL="0" indent="0" algn="ctr">
              <a:buNone/>
            </a:pPr>
            <a:r>
              <a:rPr lang="en-US" sz="3600" dirty="0" smtClean="0"/>
              <a:t>		 Financing Activities</a:t>
            </a:r>
          </a:p>
          <a:p>
            <a:pPr marL="0" indent="0" algn="ctr">
              <a:buNone/>
            </a:pPr>
            <a:r>
              <a:rPr lang="en-US" sz="3600"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3429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731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activities</a:t>
            </a:r>
            <a:endParaRPr lang="en-US" dirty="0"/>
          </a:p>
        </p:txBody>
      </p:sp>
      <p:sp>
        <p:nvSpPr>
          <p:cNvPr id="3" name="Content Placeholder 2"/>
          <p:cNvSpPr>
            <a:spLocks noGrp="1"/>
          </p:cNvSpPr>
          <p:nvPr>
            <p:ph sz="half" idx="1"/>
          </p:nvPr>
        </p:nvSpPr>
        <p:spPr>
          <a:xfrm>
            <a:off x="457200" y="1828800"/>
            <a:ext cx="4038600" cy="4297363"/>
          </a:xfrm>
          <a:ln>
            <a:solidFill>
              <a:srgbClr val="FFFF00"/>
            </a:solidFill>
          </a:ln>
        </p:spPr>
        <p:txBody>
          <a:bodyPr>
            <a:normAutofit/>
          </a:bodyPr>
          <a:lstStyle/>
          <a:p>
            <a:pPr marL="0" indent="0">
              <a:buNone/>
            </a:pPr>
            <a:r>
              <a:rPr lang="en-US" dirty="0" smtClean="0"/>
              <a:t>Cash received from:</a:t>
            </a:r>
          </a:p>
          <a:p>
            <a:pPr marL="0" indent="0">
              <a:buNone/>
            </a:pPr>
            <a:endParaRPr lang="en-US" sz="2400" dirty="0" smtClean="0"/>
          </a:p>
          <a:p>
            <a:pPr marL="0" indent="0">
              <a:buNone/>
            </a:pPr>
            <a:r>
              <a:rPr lang="en-US" sz="2400" dirty="0" smtClean="0"/>
              <a:t>Sale of goods or services</a:t>
            </a:r>
          </a:p>
          <a:p>
            <a:pPr marL="0" indent="0">
              <a:buNone/>
            </a:pPr>
            <a:r>
              <a:rPr lang="en-US" sz="2400" dirty="0" smtClean="0"/>
              <a:t>Collections of receivables</a:t>
            </a:r>
          </a:p>
          <a:p>
            <a:pPr marL="0" indent="0">
              <a:buNone/>
            </a:pPr>
            <a:r>
              <a:rPr lang="en-US" sz="2400" dirty="0" smtClean="0"/>
              <a:t>Interest on loans and bonds</a:t>
            </a:r>
          </a:p>
          <a:p>
            <a:pPr marL="0" indent="0">
              <a:buNone/>
            </a:pPr>
            <a:r>
              <a:rPr lang="en-US" sz="2400" dirty="0" smtClean="0"/>
              <a:t>Dividends on equity securities</a:t>
            </a:r>
          </a:p>
          <a:p>
            <a:pPr marL="0" indent="0">
              <a:buNone/>
            </a:pPr>
            <a:r>
              <a:rPr lang="en-US" sz="2400" dirty="0" smtClean="0"/>
              <a:t>Insurance/Lawsuit settlements</a:t>
            </a:r>
          </a:p>
          <a:p>
            <a:pPr marL="0" indent="0">
              <a:buNone/>
            </a:pPr>
            <a:r>
              <a:rPr lang="en-US" sz="2400" dirty="0" smtClean="0"/>
              <a:t>Refunds from suppliers</a:t>
            </a:r>
            <a:endParaRPr lang="en-US" sz="2400" dirty="0"/>
          </a:p>
        </p:txBody>
      </p:sp>
      <p:sp>
        <p:nvSpPr>
          <p:cNvPr id="4" name="Content Placeholder 3"/>
          <p:cNvSpPr>
            <a:spLocks noGrp="1"/>
          </p:cNvSpPr>
          <p:nvPr>
            <p:ph sz="half" idx="2"/>
          </p:nvPr>
        </p:nvSpPr>
        <p:spPr>
          <a:xfrm>
            <a:off x="4648200" y="1828800"/>
            <a:ext cx="4038600" cy="4297363"/>
          </a:xfrm>
          <a:ln>
            <a:solidFill>
              <a:srgbClr val="FFFF00"/>
            </a:solidFill>
          </a:ln>
        </p:spPr>
        <p:txBody>
          <a:bodyPr>
            <a:normAutofit/>
          </a:bodyPr>
          <a:lstStyle/>
          <a:p>
            <a:pPr marL="0" indent="0">
              <a:buNone/>
            </a:pPr>
            <a:r>
              <a:rPr lang="en-US" dirty="0" smtClean="0"/>
              <a:t>Cash paid to:</a:t>
            </a:r>
          </a:p>
          <a:p>
            <a:pPr marL="0" indent="0">
              <a:buNone/>
            </a:pPr>
            <a:endParaRPr lang="en-US" sz="2400" dirty="0" smtClean="0"/>
          </a:p>
          <a:p>
            <a:pPr marL="0" indent="0">
              <a:buNone/>
            </a:pPr>
            <a:r>
              <a:rPr lang="en-US" sz="2400" dirty="0" smtClean="0"/>
              <a:t>Acquisition of materials</a:t>
            </a:r>
          </a:p>
          <a:p>
            <a:pPr marL="0" indent="0">
              <a:buNone/>
            </a:pPr>
            <a:r>
              <a:rPr lang="en-US" sz="2400" dirty="0" smtClean="0"/>
              <a:t>Creditors for interest</a:t>
            </a:r>
          </a:p>
          <a:p>
            <a:pPr marL="0" indent="0">
              <a:buNone/>
            </a:pPr>
            <a:r>
              <a:rPr lang="en-US" sz="2400" dirty="0" smtClean="0"/>
              <a:t>Employee compensation</a:t>
            </a:r>
          </a:p>
          <a:p>
            <a:pPr marL="0" indent="0">
              <a:buNone/>
            </a:pPr>
            <a:r>
              <a:rPr lang="en-US" sz="2400" dirty="0" smtClean="0"/>
              <a:t>Taxes, fees, fines, penalties</a:t>
            </a:r>
          </a:p>
          <a:p>
            <a:pPr marL="0" indent="0">
              <a:buNone/>
            </a:pPr>
            <a:r>
              <a:rPr lang="en-US" sz="2400" dirty="0" smtClean="0"/>
              <a:t>Customer refunds</a:t>
            </a:r>
          </a:p>
          <a:p>
            <a:pPr marL="0" indent="0">
              <a:buNone/>
            </a:pPr>
            <a:r>
              <a:rPr lang="en-US" sz="2400" dirty="0" smtClean="0"/>
              <a:t>Lawsuit settlements</a:t>
            </a:r>
          </a:p>
          <a:p>
            <a:pPr marL="0" indent="0">
              <a:buNone/>
            </a:pPr>
            <a:r>
              <a:rPr lang="en-US" sz="2400" dirty="0" smtClean="0"/>
              <a:t>Charitable contributions</a:t>
            </a:r>
          </a:p>
          <a:p>
            <a:pPr marL="0" indent="0">
              <a:buNone/>
            </a:pPr>
            <a:endParaRPr lang="en-US" sz="2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28600"/>
            <a:ext cx="1828800" cy="1496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419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Investing Activities</a:t>
            </a:r>
            <a:endParaRPr lang="en-US" dirty="0"/>
          </a:p>
        </p:txBody>
      </p:sp>
      <p:sp>
        <p:nvSpPr>
          <p:cNvPr id="3" name="Content Placeholder 2"/>
          <p:cNvSpPr>
            <a:spLocks noGrp="1"/>
          </p:cNvSpPr>
          <p:nvPr>
            <p:ph sz="half" idx="1"/>
          </p:nvPr>
        </p:nvSpPr>
        <p:spPr>
          <a:xfrm>
            <a:off x="457200" y="1828800"/>
            <a:ext cx="4038600" cy="4297363"/>
          </a:xfrm>
          <a:ln>
            <a:solidFill>
              <a:srgbClr val="FFFF00"/>
            </a:solidFill>
          </a:ln>
        </p:spPr>
        <p:txBody>
          <a:bodyPr>
            <a:normAutofit fontScale="92500" lnSpcReduction="10000"/>
          </a:bodyPr>
          <a:lstStyle/>
          <a:p>
            <a:pPr marL="0" indent="0">
              <a:buNone/>
            </a:pPr>
            <a:r>
              <a:rPr lang="en-US" dirty="0" smtClean="0"/>
              <a:t>Cash received from:</a:t>
            </a:r>
          </a:p>
          <a:p>
            <a:pPr marL="0" indent="0">
              <a:buNone/>
            </a:pPr>
            <a:endParaRPr lang="en-US" sz="2400" dirty="0"/>
          </a:p>
          <a:p>
            <a:pPr marL="0" indent="0">
              <a:buNone/>
            </a:pPr>
            <a:r>
              <a:rPr lang="en-US" sz="2400" dirty="0" smtClean="0"/>
              <a:t>Sale of property, plant,  </a:t>
            </a:r>
          </a:p>
          <a:p>
            <a:pPr marL="0" indent="0">
              <a:buNone/>
            </a:pPr>
            <a:r>
              <a:rPr lang="en-US" sz="2400" dirty="0"/>
              <a:t> </a:t>
            </a:r>
            <a:r>
              <a:rPr lang="en-US" sz="2400" dirty="0" smtClean="0"/>
              <a:t>  equipment and other </a:t>
            </a:r>
          </a:p>
          <a:p>
            <a:pPr marL="0" indent="0">
              <a:buNone/>
            </a:pPr>
            <a:r>
              <a:rPr lang="en-US" sz="2400" dirty="0"/>
              <a:t> </a:t>
            </a:r>
            <a:r>
              <a:rPr lang="en-US" sz="2400" dirty="0" smtClean="0"/>
              <a:t>  productive assets</a:t>
            </a:r>
          </a:p>
          <a:p>
            <a:pPr marL="0" indent="0">
              <a:buNone/>
            </a:pPr>
            <a:r>
              <a:rPr lang="en-US" sz="2400" dirty="0" smtClean="0"/>
              <a:t>Sales of a business unit</a:t>
            </a:r>
          </a:p>
          <a:p>
            <a:pPr marL="0" indent="0">
              <a:buNone/>
            </a:pPr>
            <a:r>
              <a:rPr lang="en-US" sz="2400" dirty="0" smtClean="0"/>
              <a:t>Collections of principal on debt </a:t>
            </a:r>
          </a:p>
          <a:p>
            <a:pPr marL="0" indent="0">
              <a:buNone/>
            </a:pPr>
            <a:r>
              <a:rPr lang="en-US" sz="2400" dirty="0"/>
              <a:t> </a:t>
            </a:r>
            <a:r>
              <a:rPr lang="en-US" sz="2400" dirty="0" smtClean="0"/>
              <a:t>  instruments of other company</a:t>
            </a:r>
          </a:p>
          <a:p>
            <a:pPr marL="0" indent="0">
              <a:buNone/>
            </a:pPr>
            <a:r>
              <a:rPr lang="en-US" sz="2400" dirty="0" smtClean="0"/>
              <a:t>Sale of loans</a:t>
            </a:r>
            <a:endParaRPr lang="en-US" sz="2400" dirty="0"/>
          </a:p>
        </p:txBody>
      </p:sp>
      <p:sp>
        <p:nvSpPr>
          <p:cNvPr id="4" name="Content Placeholder 3"/>
          <p:cNvSpPr>
            <a:spLocks noGrp="1"/>
          </p:cNvSpPr>
          <p:nvPr>
            <p:ph sz="half" idx="2"/>
          </p:nvPr>
        </p:nvSpPr>
        <p:spPr>
          <a:xfrm>
            <a:off x="4648200" y="1828800"/>
            <a:ext cx="4038600" cy="4297363"/>
          </a:xfrm>
          <a:ln>
            <a:solidFill>
              <a:srgbClr val="FFFF00"/>
            </a:solidFill>
          </a:ln>
        </p:spPr>
        <p:txBody>
          <a:bodyPr>
            <a:normAutofit fontScale="92500" lnSpcReduction="10000"/>
          </a:bodyPr>
          <a:lstStyle/>
          <a:p>
            <a:pPr marL="0" indent="0">
              <a:buNone/>
            </a:pPr>
            <a:r>
              <a:rPr lang="en-US" dirty="0" smtClean="0"/>
              <a:t>Cash paid to:</a:t>
            </a:r>
          </a:p>
          <a:p>
            <a:pPr marL="0" indent="0">
              <a:buNone/>
            </a:pPr>
            <a:endParaRPr lang="en-US" sz="2400" dirty="0" smtClean="0"/>
          </a:p>
          <a:p>
            <a:pPr marL="0" indent="0">
              <a:buNone/>
            </a:pPr>
            <a:r>
              <a:rPr lang="en-US" sz="2400" dirty="0" smtClean="0"/>
              <a:t>Acquire property, plant, </a:t>
            </a:r>
          </a:p>
          <a:p>
            <a:pPr marL="0" indent="0">
              <a:buNone/>
            </a:pPr>
            <a:r>
              <a:rPr lang="en-US" sz="2400" dirty="0"/>
              <a:t> </a:t>
            </a:r>
            <a:r>
              <a:rPr lang="en-US" sz="2400" dirty="0" smtClean="0"/>
              <a:t>   equipment and other </a:t>
            </a:r>
          </a:p>
          <a:p>
            <a:pPr marL="0" indent="0">
              <a:buNone/>
            </a:pPr>
            <a:r>
              <a:rPr lang="en-US" sz="2400" dirty="0"/>
              <a:t> </a:t>
            </a:r>
            <a:r>
              <a:rPr lang="en-US" sz="2400" dirty="0" smtClean="0"/>
              <a:t>   productive assets</a:t>
            </a:r>
          </a:p>
          <a:p>
            <a:pPr marL="0" indent="0">
              <a:buNone/>
            </a:pPr>
            <a:r>
              <a:rPr lang="en-US" sz="2400" dirty="0" smtClean="0"/>
              <a:t>Acquire another business</a:t>
            </a:r>
          </a:p>
          <a:p>
            <a:pPr marL="0" indent="0">
              <a:buNone/>
            </a:pPr>
            <a:r>
              <a:rPr lang="en-US" sz="2400" dirty="0" smtClean="0"/>
              <a:t>Make loans to and/or purchase </a:t>
            </a:r>
          </a:p>
          <a:p>
            <a:pPr marL="0" indent="0">
              <a:buNone/>
            </a:pPr>
            <a:r>
              <a:rPr lang="en-US" sz="2400" dirty="0"/>
              <a:t> </a:t>
            </a:r>
            <a:r>
              <a:rPr lang="en-US" sz="2400" dirty="0" smtClean="0"/>
              <a:t>   loans from another company</a:t>
            </a:r>
          </a:p>
          <a:p>
            <a:pPr marL="0" indent="0">
              <a:buNone/>
            </a:pPr>
            <a:r>
              <a:rPr lang="en-US" sz="2400" dirty="0" smtClean="0"/>
              <a:t>Acquire debt or equity  </a:t>
            </a:r>
          </a:p>
          <a:p>
            <a:pPr marL="0" indent="0">
              <a:buNone/>
            </a:pPr>
            <a:r>
              <a:rPr lang="en-US" sz="2400" dirty="0"/>
              <a:t> </a:t>
            </a:r>
            <a:r>
              <a:rPr lang="en-US" sz="2400" dirty="0" smtClean="0"/>
              <a:t>   investments in other </a:t>
            </a:r>
          </a:p>
          <a:p>
            <a:pPr marL="0" indent="0">
              <a:buNone/>
            </a:pPr>
            <a:r>
              <a:rPr lang="en-US" sz="2400" dirty="0"/>
              <a:t> </a:t>
            </a:r>
            <a:r>
              <a:rPr lang="en-US" sz="2400" dirty="0" smtClean="0"/>
              <a:t>   companies</a:t>
            </a:r>
          </a:p>
          <a:p>
            <a:pPr marL="0" indent="0">
              <a:buNone/>
            </a:pP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03674"/>
            <a:ext cx="2062839" cy="137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18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Activities</a:t>
            </a:r>
            <a:endParaRPr lang="en-US" dirty="0"/>
          </a:p>
        </p:txBody>
      </p:sp>
      <p:sp>
        <p:nvSpPr>
          <p:cNvPr id="3" name="Content Placeholder 2"/>
          <p:cNvSpPr>
            <a:spLocks noGrp="1"/>
          </p:cNvSpPr>
          <p:nvPr>
            <p:ph sz="half" idx="1"/>
          </p:nvPr>
        </p:nvSpPr>
        <p:spPr>
          <a:ln>
            <a:solidFill>
              <a:srgbClr val="FFFF00"/>
            </a:solidFill>
          </a:ln>
        </p:spPr>
        <p:txBody>
          <a:bodyPr/>
          <a:lstStyle/>
          <a:p>
            <a:pPr marL="0" indent="0">
              <a:buNone/>
            </a:pPr>
            <a:r>
              <a:rPr lang="en-US" dirty="0" smtClean="0"/>
              <a:t>Cash received from:		</a:t>
            </a:r>
            <a:endParaRPr lang="en-US" sz="2400" dirty="0" smtClean="0"/>
          </a:p>
          <a:p>
            <a:pPr marL="0" indent="0">
              <a:buNone/>
            </a:pPr>
            <a:r>
              <a:rPr lang="en-US" sz="2400" dirty="0" smtClean="0"/>
              <a:t>Issuing equity such as stock</a:t>
            </a:r>
          </a:p>
          <a:p>
            <a:pPr marL="0" indent="0">
              <a:buNone/>
            </a:pPr>
            <a:r>
              <a:rPr lang="en-US" sz="2400" dirty="0" smtClean="0"/>
              <a:t>Issuing bonds, mortgages, notes </a:t>
            </a:r>
          </a:p>
          <a:p>
            <a:pPr marL="0" indent="0">
              <a:buNone/>
            </a:pPr>
            <a:r>
              <a:rPr lang="en-US" sz="2400" dirty="0"/>
              <a:t> </a:t>
            </a:r>
            <a:r>
              <a:rPr lang="en-US" sz="2400" dirty="0" smtClean="0"/>
              <a:t>   and other forms of short-</a:t>
            </a:r>
          </a:p>
          <a:p>
            <a:pPr marL="0" indent="0">
              <a:buNone/>
            </a:pPr>
            <a:r>
              <a:rPr lang="en-US" sz="2400" dirty="0"/>
              <a:t> </a:t>
            </a:r>
            <a:r>
              <a:rPr lang="en-US" sz="2400" dirty="0" smtClean="0"/>
              <a:t>   term or long-term borrowing</a:t>
            </a:r>
            <a:endParaRPr lang="en-US" dirty="0"/>
          </a:p>
        </p:txBody>
      </p:sp>
      <p:sp>
        <p:nvSpPr>
          <p:cNvPr id="4" name="Content Placeholder 3"/>
          <p:cNvSpPr>
            <a:spLocks noGrp="1"/>
          </p:cNvSpPr>
          <p:nvPr>
            <p:ph sz="half" idx="2"/>
          </p:nvPr>
        </p:nvSpPr>
        <p:spPr>
          <a:ln>
            <a:solidFill>
              <a:srgbClr val="FFFF00"/>
            </a:solidFill>
          </a:ln>
        </p:spPr>
        <p:txBody>
          <a:bodyPr/>
          <a:lstStyle/>
          <a:p>
            <a:pPr marL="0" indent="0">
              <a:buNone/>
            </a:pPr>
            <a:r>
              <a:rPr lang="en-US" dirty="0" smtClean="0"/>
              <a:t>Cash paid to:</a:t>
            </a:r>
          </a:p>
          <a:p>
            <a:pPr marL="0" indent="0">
              <a:buNone/>
            </a:pPr>
            <a:endParaRPr lang="en-US" sz="2400" dirty="0"/>
          </a:p>
          <a:p>
            <a:pPr marL="0" indent="0">
              <a:buNone/>
            </a:pPr>
            <a:r>
              <a:rPr lang="en-US" sz="2400" dirty="0" smtClean="0"/>
              <a:t>Owners of the company in the </a:t>
            </a:r>
          </a:p>
          <a:p>
            <a:pPr marL="0" indent="0">
              <a:buNone/>
            </a:pPr>
            <a:r>
              <a:rPr lang="en-US" sz="2400" dirty="0"/>
              <a:t> </a:t>
            </a:r>
            <a:r>
              <a:rPr lang="en-US" sz="2400" dirty="0" smtClean="0"/>
              <a:t>    form of dividends or other </a:t>
            </a:r>
          </a:p>
          <a:p>
            <a:pPr marL="0" indent="0">
              <a:buNone/>
            </a:pPr>
            <a:r>
              <a:rPr lang="en-US" sz="2400" dirty="0"/>
              <a:t> </a:t>
            </a:r>
            <a:r>
              <a:rPr lang="en-US" sz="2400" dirty="0" smtClean="0"/>
              <a:t>    distributions</a:t>
            </a:r>
          </a:p>
          <a:p>
            <a:pPr marL="0" indent="0">
              <a:buNone/>
            </a:pPr>
            <a:r>
              <a:rPr lang="en-US" sz="2400" dirty="0" smtClean="0"/>
              <a:t>Repayment of amounts </a:t>
            </a:r>
          </a:p>
          <a:p>
            <a:pPr marL="0" indent="0">
              <a:buNone/>
            </a:pPr>
            <a:r>
              <a:rPr lang="en-US" sz="2400" dirty="0"/>
              <a:t> </a:t>
            </a:r>
            <a:r>
              <a:rPr lang="en-US" sz="2400" dirty="0" smtClean="0"/>
              <a:t>    borrowed on short-term and </a:t>
            </a:r>
          </a:p>
          <a:p>
            <a:pPr marL="0" indent="0">
              <a:buNone/>
            </a:pPr>
            <a:r>
              <a:rPr lang="en-US" sz="2400" dirty="0"/>
              <a:t> </a:t>
            </a:r>
            <a:r>
              <a:rPr lang="en-US" sz="2400" dirty="0" smtClean="0"/>
              <a:t>    long-term debt</a:t>
            </a:r>
            <a:endParaRPr lang="en-US" sz="2400"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80975"/>
            <a:ext cx="1828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071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artisticPaintStrokes/>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62200" y="1447800"/>
            <a:ext cx="4583906" cy="456353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3048000"/>
            <a:ext cx="8229600" cy="1143000"/>
          </a:xfrm>
        </p:spPr>
        <p:txBody>
          <a:bodyPr>
            <a:normAutofit fontScale="90000"/>
          </a:bodyPr>
          <a:lstStyle/>
          <a:p>
            <a:r>
              <a:rPr lang="en-US" dirty="0" smtClean="0"/>
              <a:t>   </a:t>
            </a:r>
            <a:r>
              <a:rPr lang="en-US"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Cash flow is the barometer of a business!</a:t>
            </a:r>
            <a:endParaRPr lang="en-US"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387375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5341" y="304800"/>
            <a:ext cx="8440183" cy="627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idx="1"/>
          </p:nvPr>
        </p:nvSpPr>
        <p:spPr/>
        <p:txBody>
          <a:bodyPr>
            <a:normAutofit/>
          </a:bodyPr>
          <a:lstStyle/>
          <a:p>
            <a:pPr marL="0" indent="0" algn="ctr">
              <a:buNone/>
            </a:pPr>
            <a:endParaRPr lang="en-US" sz="4800" dirty="0" smtClean="0"/>
          </a:p>
          <a:p>
            <a:pPr marL="0" indent="0" algn="ctr">
              <a:buNone/>
            </a:pPr>
            <a:endParaRPr lang="en-US" sz="4800" dirty="0"/>
          </a:p>
          <a:p>
            <a:pPr marL="0" indent="0" algn="ctr">
              <a:buNone/>
            </a:pPr>
            <a:r>
              <a:rPr lang="en-US" sz="4800" dirty="0" smtClean="0">
                <a:solidFill>
                  <a:schemeClr val="bg1"/>
                </a:solidFill>
              </a:rPr>
              <a:t>Managing a Profitable Company</a:t>
            </a:r>
            <a:endParaRPr lang="en-US" sz="4800" dirty="0">
              <a:solidFill>
                <a:schemeClr val="bg1"/>
              </a:solidFill>
            </a:endParaRPr>
          </a:p>
        </p:txBody>
      </p:sp>
    </p:spTree>
    <p:extLst>
      <p:ext uri="{BB962C8B-B14F-4D97-AF65-F5344CB8AC3E}">
        <p14:creationId xmlns:p14="http://schemas.microsoft.com/office/powerpoint/2010/main" val="1990339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b="1" dirty="0" smtClean="0">
              <a:solidFill>
                <a:srgbClr val="FFFF00"/>
              </a:solidFill>
            </a:endParaRPr>
          </a:p>
          <a:p>
            <a:pPr marL="0" indent="0">
              <a:buNone/>
            </a:pPr>
            <a:r>
              <a:rPr lang="en-US" b="1" dirty="0" smtClean="0">
                <a:solidFill>
                  <a:srgbClr val="FFFF00"/>
                </a:solidFill>
              </a:rPr>
              <a:t>Financial Accounting it primarily concerned with the recording and reporting of economic data and activities for a business.</a:t>
            </a:r>
          </a:p>
          <a:p>
            <a:pPr marL="0" indent="0">
              <a:buNone/>
            </a:pPr>
            <a:endParaRPr lang="en-US" b="1" dirty="0" smtClean="0"/>
          </a:p>
          <a:p>
            <a:pPr>
              <a:buFontTx/>
              <a:buChar char="-"/>
            </a:pPr>
            <a:endParaRPr lang="en-US" dirty="0"/>
          </a:p>
          <a:p>
            <a:pPr marL="0" indent="0">
              <a:buNone/>
            </a:pPr>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762000"/>
            <a:ext cx="3200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359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457200"/>
            <a:ext cx="8229600" cy="4525963"/>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sz="2800" b="1" dirty="0" smtClean="0"/>
              <a:t>Bookkeeping</a:t>
            </a:r>
          </a:p>
          <a:p>
            <a:pPr marL="0" indent="0">
              <a:buNone/>
            </a:pPr>
            <a:endParaRPr lang="en-US" dirty="0"/>
          </a:p>
          <a:p>
            <a:pPr>
              <a:buFontTx/>
              <a:buChar char="-"/>
            </a:pPr>
            <a:endParaRPr lang="en-US" dirty="0" smtClean="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9" y="1447800"/>
            <a:ext cx="7395589" cy="487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997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7000" y="101601"/>
            <a:ext cx="8915400" cy="664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b="1" dirty="0" smtClean="0">
              <a:solidFill>
                <a:srgbClr val="FFFF00"/>
              </a:solidFill>
            </a:endParaRPr>
          </a:p>
          <a:p>
            <a:pPr marL="0" indent="0" algn="ctr">
              <a:buNone/>
            </a:pPr>
            <a:r>
              <a:rPr lang="en-US" b="1" dirty="0" smtClean="0">
                <a:solidFill>
                  <a:schemeClr val="bg1"/>
                </a:solidFill>
              </a:rPr>
              <a:t>Managerial Accounting uses both the financial </a:t>
            </a:r>
          </a:p>
          <a:p>
            <a:pPr marL="0" indent="0" algn="ctr">
              <a:buNone/>
            </a:pPr>
            <a:r>
              <a:rPr lang="en-US" b="1" dirty="0" smtClean="0">
                <a:solidFill>
                  <a:schemeClr val="bg1"/>
                </a:solidFill>
              </a:rPr>
              <a:t>data and estimated data to run </a:t>
            </a:r>
          </a:p>
          <a:p>
            <a:pPr marL="0" indent="0" algn="ctr">
              <a:buNone/>
            </a:pPr>
            <a:r>
              <a:rPr lang="en-US" b="1" dirty="0" smtClean="0">
                <a:solidFill>
                  <a:schemeClr val="bg1"/>
                </a:solidFill>
              </a:rPr>
              <a:t>the day to day operations </a:t>
            </a:r>
          </a:p>
          <a:p>
            <a:pPr marL="0" indent="0" algn="ctr">
              <a:buNone/>
            </a:pPr>
            <a:r>
              <a:rPr lang="en-US" b="1" dirty="0" smtClean="0">
                <a:solidFill>
                  <a:schemeClr val="bg1"/>
                </a:solidFill>
              </a:rPr>
              <a:t>and in planning future  activities. </a:t>
            </a:r>
          </a:p>
          <a:p>
            <a:pPr marL="0" indent="0">
              <a:buNone/>
            </a:pPr>
            <a:endParaRPr lang="en-US" dirty="0"/>
          </a:p>
        </p:txBody>
      </p:sp>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57200"/>
            <a:ext cx="4410075" cy="10382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2019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Bookkeeping Process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lgn="ctr">
              <a:buNone/>
            </a:pPr>
            <a:r>
              <a:rPr lang="en-US" sz="4000" dirty="0" smtClean="0"/>
              <a:t>Cash vs. Accrual Accounting</a:t>
            </a:r>
            <a:endParaRPr lang="en-US" sz="40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86200"/>
            <a:ext cx="398701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7711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Cash-basis Accounting</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solidFill>
                <a:srgbClr val="FFFF00"/>
              </a:solidFill>
            </a:endParaRPr>
          </a:p>
          <a:p>
            <a:pPr marL="0" indent="0">
              <a:buNone/>
            </a:pPr>
            <a:endParaRPr lang="en-US" dirty="0">
              <a:solidFill>
                <a:srgbClr val="FFFF00"/>
              </a:solidFill>
            </a:endParaRPr>
          </a:p>
          <a:p>
            <a:pPr marL="0" indent="0">
              <a:buNone/>
            </a:pPr>
            <a:endParaRPr lang="en-US" dirty="0" smtClean="0">
              <a:solidFill>
                <a:srgbClr val="FFFF00"/>
              </a:solidFill>
            </a:endParaRPr>
          </a:p>
          <a:p>
            <a:pPr marL="0" indent="0">
              <a:buNone/>
            </a:pPr>
            <a:r>
              <a:rPr lang="en-US" dirty="0" smtClean="0">
                <a:solidFill>
                  <a:srgbClr val="FFFF00"/>
                </a:solidFill>
              </a:rPr>
              <a:t>A method of accounting based on cash flow. </a:t>
            </a:r>
          </a:p>
          <a:p>
            <a:pPr marL="0" indent="0">
              <a:buNone/>
            </a:pPr>
            <a:endParaRPr lang="en-US" dirty="0">
              <a:solidFill>
                <a:srgbClr val="FFFF00"/>
              </a:solidFill>
            </a:endParaRPr>
          </a:p>
          <a:p>
            <a:pPr marL="0" indent="0">
              <a:buNone/>
            </a:pPr>
            <a:endParaRPr lang="en-US" dirty="0"/>
          </a:p>
          <a:p>
            <a:pPr marL="0" indent="0">
              <a:buNone/>
            </a:pPr>
            <a:r>
              <a:rPr lang="en-US" dirty="0" smtClean="0">
                <a:solidFill>
                  <a:srgbClr val="FFFF00"/>
                </a:solidFill>
              </a:rPr>
              <a:t>This method is really only accurate and effective with businesses that have no Accounts Receivable, Accounts Payable or Inventory. </a:t>
            </a:r>
          </a:p>
          <a:p>
            <a:pPr>
              <a:buFontTx/>
              <a:buChar char="-"/>
            </a:pPr>
            <a:endParaRPr lang="en-US" dirty="0">
              <a:solidFill>
                <a:srgbClr val="FFFF00"/>
              </a:solidFill>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57200"/>
            <a:ext cx="23145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189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Accrual-basis Accounting</a:t>
            </a:r>
            <a:endParaRPr lang="en-US" dirty="0"/>
          </a:p>
        </p:txBody>
      </p:sp>
      <p:sp>
        <p:nvSpPr>
          <p:cNvPr id="3" name="Content Placeholder 2"/>
          <p:cNvSpPr>
            <a:spLocks noGrp="1"/>
          </p:cNvSpPr>
          <p:nvPr>
            <p:ph idx="1"/>
          </p:nvPr>
        </p:nvSpPr>
        <p:spPr/>
        <p:txBody>
          <a:bodyPr/>
          <a:lstStyle/>
          <a:p>
            <a:pPr marL="0" indent="0">
              <a:buNone/>
            </a:pPr>
            <a:endParaRPr lang="en-US" dirty="0" smtClean="0">
              <a:solidFill>
                <a:srgbClr val="FFFF00"/>
              </a:solidFill>
            </a:endParaRPr>
          </a:p>
          <a:p>
            <a:pPr marL="0" indent="0">
              <a:buNone/>
            </a:pPr>
            <a:endParaRPr lang="en-US" dirty="0">
              <a:solidFill>
                <a:srgbClr val="FFFF00"/>
              </a:solidFill>
            </a:endParaRPr>
          </a:p>
          <a:p>
            <a:pPr marL="0" indent="0">
              <a:buNone/>
            </a:pPr>
            <a:r>
              <a:rPr lang="en-US" dirty="0" smtClean="0">
                <a:solidFill>
                  <a:srgbClr val="FFFF00"/>
                </a:solidFill>
              </a:rPr>
              <a:t>A method of accounting based on when a transaction occurs, regardless of whether cash changes hands.</a:t>
            </a:r>
          </a:p>
          <a:p>
            <a:pPr marL="0" indent="0">
              <a:buNone/>
            </a:pPr>
            <a:endParaRPr lang="en-US" dirty="0"/>
          </a:p>
          <a:p>
            <a:pPr>
              <a:buFontTx/>
              <a:buChar char="-"/>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810000"/>
            <a:ext cx="4427739" cy="238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413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4420</TotalTime>
  <Words>2707</Words>
  <Application>Microsoft Office PowerPoint</Application>
  <PresentationFormat>On-screen Show (4:3)</PresentationFormat>
  <Paragraphs>466</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Thatch</vt:lpstr>
      <vt:lpstr>Accounting 101</vt:lpstr>
      <vt:lpstr>Why do so many small businesses fail?</vt:lpstr>
      <vt:lpstr>Why do you need to understand and create accurate financial reports for your business?</vt:lpstr>
      <vt:lpstr>PowerPoint Presentation</vt:lpstr>
      <vt:lpstr>PowerPoint Presentation</vt:lpstr>
      <vt:lpstr>PowerPoint Presentation</vt:lpstr>
      <vt:lpstr>The Bookkeeping Process</vt:lpstr>
      <vt:lpstr>Cash-basis Accounting</vt:lpstr>
      <vt:lpstr>Accrual-basis Accounting</vt:lpstr>
      <vt:lpstr>The Bookkeeping Process</vt:lpstr>
      <vt:lpstr>Reporting Standards</vt:lpstr>
      <vt:lpstr>Chart of Accounts</vt:lpstr>
      <vt:lpstr>Balance Sheet –       Statement of Financial Position</vt:lpstr>
      <vt:lpstr>PowerPoint Presentation</vt:lpstr>
      <vt:lpstr>Current Assets</vt:lpstr>
      <vt:lpstr>Fixed Assets</vt:lpstr>
      <vt:lpstr>Other Assets </vt:lpstr>
      <vt:lpstr>Liabilities</vt:lpstr>
      <vt:lpstr>Current Liabilities</vt:lpstr>
      <vt:lpstr>Long Term Liabilities</vt:lpstr>
      <vt:lpstr>Understanding Transactions</vt:lpstr>
      <vt:lpstr>Income Statement </vt:lpstr>
      <vt:lpstr>Every business transaction affects at least two accounts.  Assets= Liabilities + Equity </vt:lpstr>
      <vt:lpstr>5 Categories of an Income Statement</vt:lpstr>
      <vt:lpstr>Income, Revenues or Sales</vt:lpstr>
      <vt:lpstr>Cost of Goods Sold – Direct Costs</vt:lpstr>
      <vt:lpstr>Gross Profit/Gross Margin</vt:lpstr>
      <vt:lpstr>Expenses - Indirect Costs, SG&amp;A Expenses</vt:lpstr>
      <vt:lpstr>Net Operating Profit</vt:lpstr>
      <vt:lpstr>Other Income &amp; Other Expenses</vt:lpstr>
      <vt:lpstr>Net Profit Before Taxes</vt:lpstr>
      <vt:lpstr>Statement of Cash Flows</vt:lpstr>
      <vt:lpstr>Classifications for Statement of Cash Flows</vt:lpstr>
      <vt:lpstr>Operating activities</vt:lpstr>
      <vt:lpstr>Investing Activities</vt:lpstr>
      <vt:lpstr>Financing Activities</vt:lpstr>
      <vt:lpstr>   Cash flow is the barometer of a business!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dc:title>
  <dc:creator>Beth</dc:creator>
  <cp:lastModifiedBy>Beth</cp:lastModifiedBy>
  <cp:revision>169</cp:revision>
  <dcterms:created xsi:type="dcterms:W3CDTF">2012-12-13T00:17:12Z</dcterms:created>
  <dcterms:modified xsi:type="dcterms:W3CDTF">2015-10-28T13:33:58Z</dcterms:modified>
</cp:coreProperties>
</file>